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534add3eb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534add3eb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5416873e8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5416873e8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5416873e8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5416873e8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5416873e8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5416873e8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534add3eb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534add3eb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5416873e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5416873e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5416873e8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5416873e8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5416873e8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5416873e8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5416873e8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5416873e8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5416873e8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5416873e8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74" name="Shape 74"/>
        <p:cNvGrpSpPr/>
        <p:nvPr/>
      </p:nvGrpSpPr>
      <p:grpSpPr>
        <a:xfrm>
          <a:off x="0" y="0"/>
          <a:ext cx="0" cy="0"/>
          <a:chOff x="0" y="0"/>
          <a:chExt cx="0" cy="0"/>
        </a:xfrm>
      </p:grpSpPr>
      <p:grpSp>
        <p:nvGrpSpPr>
          <p:cNvPr id="75" name="Google Shape;75;p11"/>
          <p:cNvGrpSpPr/>
          <p:nvPr/>
        </p:nvGrpSpPr>
        <p:grpSpPr>
          <a:xfrm>
            <a:off x="830392" y="4169130"/>
            <a:ext cx="745763" cy="45826"/>
            <a:chOff x="4580561" y="2589004"/>
            <a:chExt cx="1064464" cy="25200"/>
          </a:xfrm>
        </p:grpSpPr>
        <p:sp>
          <p:nvSpPr>
            <p:cNvPr id="76" name="Google Shape;76;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12"/>
          <p:cNvGrpSpPr/>
          <p:nvPr/>
        </p:nvGrpSpPr>
        <p:grpSpPr>
          <a:xfrm>
            <a:off x="830392" y="1191256"/>
            <a:ext cx="745763" cy="45826"/>
            <a:chOff x="4580561" y="2589004"/>
            <a:chExt cx="1064464" cy="25200"/>
          </a:xfrm>
        </p:grpSpPr>
        <p:sp>
          <p:nvSpPr>
            <p:cNvPr id="83" name="Google Shape;83;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86" name="Google Shape;8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87" name="Google Shape;8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8" name="Google Shape;88;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9" name="Shape 89"/>
        <p:cNvGrpSpPr/>
        <p:nvPr/>
      </p:nvGrpSpPr>
      <p:grpSpPr>
        <a:xfrm>
          <a:off x="0" y="0"/>
          <a:ext cx="0" cy="0"/>
          <a:chOff x="0" y="0"/>
          <a:chExt cx="0" cy="0"/>
        </a:xfrm>
      </p:grpSpPr>
      <p:sp>
        <p:nvSpPr>
          <p:cNvPr id="90" name="Google Shape;90;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91" name="Google Shape;91;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92" name="Shape 92"/>
        <p:cNvGrpSpPr/>
        <p:nvPr/>
      </p:nvGrpSpPr>
      <p:grpSpPr>
        <a:xfrm>
          <a:off x="0" y="0"/>
          <a:ext cx="0" cy="0"/>
          <a:chOff x="0" y="0"/>
          <a:chExt cx="0" cy="0"/>
        </a:xfrm>
      </p:grpSpPr>
      <p:grpSp>
        <p:nvGrpSpPr>
          <p:cNvPr id="93" name="Google Shape;93;p14"/>
          <p:cNvGrpSpPr/>
          <p:nvPr/>
        </p:nvGrpSpPr>
        <p:grpSpPr>
          <a:xfrm>
            <a:off x="830392" y="4169130"/>
            <a:ext cx="745763" cy="45826"/>
            <a:chOff x="4580561" y="2589004"/>
            <a:chExt cx="1064464" cy="25200"/>
          </a:xfrm>
        </p:grpSpPr>
        <p:sp>
          <p:nvSpPr>
            <p:cNvPr id="94" name="Google Shape;94;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7" name="Google Shape;97;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98" name="Google Shape;98;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01" name="Shape 101"/>
        <p:cNvGrpSpPr/>
        <p:nvPr/>
      </p:nvGrpSpPr>
      <p:grpSpPr>
        <a:xfrm>
          <a:off x="0" y="0"/>
          <a:ext cx="0" cy="0"/>
          <a:chOff x="0" y="0"/>
          <a:chExt cx="0" cy="0"/>
        </a:xfrm>
      </p:grpSpPr>
      <p:sp>
        <p:nvSpPr>
          <p:cNvPr id="102" name="Google Shape;102;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03" name="Google Shape;103;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04" name="Shape 104"/>
        <p:cNvGrpSpPr/>
        <p:nvPr/>
      </p:nvGrpSpPr>
      <p:grpSpPr>
        <a:xfrm>
          <a:off x="0" y="0"/>
          <a:ext cx="0" cy="0"/>
          <a:chOff x="0" y="0"/>
          <a:chExt cx="0" cy="0"/>
        </a:xfrm>
      </p:grpSpPr>
      <p:grpSp>
        <p:nvGrpSpPr>
          <p:cNvPr id="105" name="Google Shape;105;p17"/>
          <p:cNvGrpSpPr/>
          <p:nvPr/>
        </p:nvGrpSpPr>
        <p:grpSpPr>
          <a:xfrm>
            <a:off x="830392" y="1191256"/>
            <a:ext cx="745763" cy="45826"/>
            <a:chOff x="4580561" y="2589004"/>
            <a:chExt cx="1064464" cy="25200"/>
          </a:xfrm>
        </p:grpSpPr>
        <p:sp>
          <p:nvSpPr>
            <p:cNvPr id="106" name="Google Shape;106;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09" name="Google Shape;109;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8" name="Shape 18"/>
        <p:cNvGrpSpPr/>
        <p:nvPr/>
      </p:nvGrpSpPr>
      <p:grpSpPr>
        <a:xfrm>
          <a:off x="0" y="0"/>
          <a:ext cx="0" cy="0"/>
          <a:chOff x="0" y="0"/>
          <a:chExt cx="0" cy="0"/>
        </a:xfrm>
      </p:grpSpPr>
      <p:pic>
        <p:nvPicPr>
          <p:cNvPr descr="shutterstock_429987889_edited.jpg" id="19" name="Google Shape;19;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0" name="Google Shape;20;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5" name="Google Shape;25;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6" name="Google Shape;26;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7" name="Shape 27"/>
        <p:cNvGrpSpPr/>
        <p:nvPr/>
      </p:nvGrpSpPr>
      <p:grpSpPr>
        <a:xfrm>
          <a:off x="0" y="0"/>
          <a:ext cx="0" cy="0"/>
          <a:chOff x="0" y="0"/>
          <a:chExt cx="0" cy="0"/>
        </a:xfrm>
      </p:grpSpPr>
      <p:grpSp>
        <p:nvGrpSpPr>
          <p:cNvPr id="28" name="Google Shape;28;p4"/>
          <p:cNvGrpSpPr/>
          <p:nvPr/>
        </p:nvGrpSpPr>
        <p:grpSpPr>
          <a:xfrm>
            <a:off x="830392" y="1191256"/>
            <a:ext cx="745763" cy="45826"/>
            <a:chOff x="4580561" y="2589004"/>
            <a:chExt cx="1064464" cy="25200"/>
          </a:xfrm>
        </p:grpSpPr>
        <p:sp>
          <p:nvSpPr>
            <p:cNvPr id="29" name="Google Shape;29;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2" name="Google Shape;32;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5"/>
          <p:cNvGrpSpPr/>
          <p:nvPr/>
        </p:nvGrpSpPr>
        <p:grpSpPr>
          <a:xfrm>
            <a:off x="830392" y="1191256"/>
            <a:ext cx="745763" cy="45826"/>
            <a:chOff x="4580561" y="2589004"/>
            <a:chExt cx="1064464" cy="25200"/>
          </a:xfrm>
        </p:grpSpPr>
        <p:sp>
          <p:nvSpPr>
            <p:cNvPr id="36" name="Google Shape;36;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9" name="Google Shape;39;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0" name="Google Shape;40;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41" name="Shape 41"/>
        <p:cNvGrpSpPr/>
        <p:nvPr/>
      </p:nvGrpSpPr>
      <p:grpSpPr>
        <a:xfrm>
          <a:off x="0" y="0"/>
          <a:ext cx="0" cy="0"/>
          <a:chOff x="0" y="0"/>
          <a:chExt cx="0" cy="0"/>
        </a:xfrm>
      </p:grpSpPr>
      <p:sp>
        <p:nvSpPr>
          <p:cNvPr id="42" name="Google Shape;42;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4" name="Google Shape;44;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45" name="Shape 45"/>
        <p:cNvGrpSpPr/>
        <p:nvPr/>
      </p:nvGrpSpPr>
      <p:grpSpPr>
        <a:xfrm>
          <a:off x="0" y="0"/>
          <a:ext cx="0" cy="0"/>
          <a:chOff x="0" y="0"/>
          <a:chExt cx="0" cy="0"/>
        </a:xfrm>
      </p:grpSpPr>
      <p:pic>
        <p:nvPicPr>
          <p:cNvPr descr="shutterstock_31891705.jpg" id="46" name="Google Shape;46;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47" name="Google Shape;4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49" name="Google Shape;49;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8"/>
          <p:cNvGrpSpPr/>
          <p:nvPr/>
        </p:nvGrpSpPr>
        <p:grpSpPr>
          <a:xfrm>
            <a:off x="830392" y="1191256"/>
            <a:ext cx="745763" cy="45826"/>
            <a:chOff x="4580561" y="2589004"/>
            <a:chExt cx="1064464" cy="25200"/>
          </a:xfrm>
        </p:grpSpPr>
        <p:sp>
          <p:nvSpPr>
            <p:cNvPr id="53" name="Google Shape;53;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6" name="Google Shape;56;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7" name="Google Shape;57;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8" name="Google Shape;58;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9"/>
          <p:cNvGrpSpPr/>
          <p:nvPr/>
        </p:nvGrpSpPr>
        <p:grpSpPr>
          <a:xfrm>
            <a:off x="830392" y="1191256"/>
            <a:ext cx="745763" cy="45826"/>
            <a:chOff x="4580561" y="2589004"/>
            <a:chExt cx="1064464" cy="25200"/>
          </a:xfrm>
        </p:grpSpPr>
        <p:sp>
          <p:nvSpPr>
            <p:cNvPr id="62" name="Google Shape;62;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5" name="Google Shape;65;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 name="Shape 66"/>
        <p:cNvGrpSpPr/>
        <p:nvPr/>
      </p:nvGrpSpPr>
      <p:grpSpPr>
        <a:xfrm>
          <a:off x="0" y="0"/>
          <a:ext cx="0" cy="0"/>
          <a:chOff x="0" y="0"/>
          <a:chExt cx="0" cy="0"/>
        </a:xfrm>
      </p:grpSpPr>
      <p:sp>
        <p:nvSpPr>
          <p:cNvPr id="67" name="Google Shape;67;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10"/>
          <p:cNvGrpSpPr/>
          <p:nvPr/>
        </p:nvGrpSpPr>
        <p:grpSpPr>
          <a:xfrm>
            <a:off x="830392" y="1191256"/>
            <a:ext cx="745763" cy="45826"/>
            <a:chOff x="4580561" y="2589004"/>
            <a:chExt cx="1064464" cy="25200"/>
          </a:xfrm>
        </p:grpSpPr>
        <p:sp>
          <p:nvSpPr>
            <p:cNvPr id="69" name="Google Shape;69;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2" name="Google Shape;72;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3" name="Google Shape;73;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hyperlink" Target="https://www.kaggle.com/datasets/heeraldedhia/bike-buyers"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github.com/bbhbin/Bicycle_Buyers/blob/main/bicycle_buyers.csv" TargetMode="External"/><Relationship Id="rId5"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hyperlink" Target="https://github.com/bbhbin/Bicycle_Buyers/blob/main/Cleaned_Bicycle.csv"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Note</a:t>
            </a:r>
            <a:endParaRPr/>
          </a:p>
        </p:txBody>
      </p:sp>
      <p:sp>
        <p:nvSpPr>
          <p:cNvPr id="115" name="Google Shape;115;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Since public purchase information </a:t>
            </a:r>
            <a:r>
              <a:rPr lang="en-GB" sz="1100"/>
              <a:t>regarding</a:t>
            </a:r>
            <a:r>
              <a:rPr lang="en-GB" sz="1100"/>
              <a:t> bicycles are not readily available</a:t>
            </a:r>
            <a:r>
              <a:rPr lang="en-GB" sz="1100"/>
              <a:t>, I went through Kaggle to find a dataset that best represents what a customer/potential customer profile list would look like. </a:t>
            </a:r>
            <a:endParaRPr sz="1100"/>
          </a:p>
          <a:p>
            <a:pPr indent="0" lvl="0" marL="0" rtl="0" algn="l">
              <a:spcBef>
                <a:spcPts val="1600"/>
              </a:spcBef>
              <a:spcAft>
                <a:spcPts val="0"/>
              </a:spcAft>
              <a:buNone/>
            </a:pPr>
            <a:r>
              <a:rPr lang="en-GB" sz="1100"/>
              <a:t>( </a:t>
            </a:r>
            <a:r>
              <a:rPr lang="en-GB" sz="1100" u="sng">
                <a:solidFill>
                  <a:schemeClr val="hlink"/>
                </a:solidFill>
                <a:hlinkClick r:id="rId3"/>
              </a:rPr>
              <a:t>https://www.kaggle.com/datasets/heeraldedhia/bike-buyers</a:t>
            </a:r>
            <a:r>
              <a:rPr lang="en-GB" sz="1100"/>
              <a:t> )</a:t>
            </a:r>
            <a:endParaRPr sz="1100"/>
          </a:p>
          <a:p>
            <a:pPr indent="0" lvl="0" marL="0" rtl="0" algn="l">
              <a:spcBef>
                <a:spcPts val="1600"/>
              </a:spcBef>
              <a:spcAft>
                <a:spcPts val="1600"/>
              </a:spcAft>
              <a:buNone/>
            </a:pPr>
            <a:r>
              <a:rPr lang="en-GB" sz="1100"/>
              <a:t>In this case study I have made up a company called “Madeup Bicycles.” with the following logo:</a:t>
            </a:r>
            <a:endParaRPr sz="1100"/>
          </a:p>
        </p:txBody>
      </p:sp>
      <p:sp>
        <p:nvSpPr>
          <p:cNvPr id="116" name="Google Shape;116;p18"/>
          <p:cNvSpPr txBox="1"/>
          <p:nvPr>
            <p:ph type="title"/>
          </p:nvPr>
        </p:nvSpPr>
        <p:spPr>
          <a:xfrm>
            <a:off x="5507275" y="3405775"/>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117" name="Google Shape;117;p18"/>
          <p:cNvPicPr preferRelativeResize="0"/>
          <p:nvPr/>
        </p:nvPicPr>
        <p:blipFill>
          <a:blip r:embed="rId4">
            <a:alphaModFix/>
          </a:blip>
          <a:stretch>
            <a:fillRect/>
          </a:stretch>
        </p:blipFill>
        <p:spPr>
          <a:xfrm>
            <a:off x="5303300" y="3405775"/>
            <a:ext cx="350700" cy="350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95" name="Shape 195"/>
        <p:cNvGrpSpPr/>
        <p:nvPr/>
      </p:nvGrpSpPr>
      <p:grpSpPr>
        <a:xfrm>
          <a:off x="0" y="0"/>
          <a:ext cx="0" cy="0"/>
          <a:chOff x="0" y="0"/>
          <a:chExt cx="0" cy="0"/>
        </a:xfrm>
      </p:grpSpPr>
      <p:sp>
        <p:nvSpPr>
          <p:cNvPr id="196" name="Google Shape;196;p27"/>
          <p:cNvSpPr txBox="1"/>
          <p:nvPr>
            <p:ph type="title"/>
          </p:nvPr>
        </p:nvSpPr>
        <p:spPr>
          <a:xfrm>
            <a:off x="724950" y="71180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lt1"/>
                </a:solidFill>
                <a:highlight>
                  <a:srgbClr val="434343"/>
                </a:highlight>
              </a:rPr>
              <a:t>Conclusion.</a:t>
            </a:r>
            <a:endParaRPr sz="2500">
              <a:solidFill>
                <a:schemeClr val="lt1"/>
              </a:solidFill>
              <a:highlight>
                <a:srgbClr val="434343"/>
              </a:highlight>
            </a:endParaRPr>
          </a:p>
        </p:txBody>
      </p:sp>
      <p:sp>
        <p:nvSpPr>
          <p:cNvPr id="197" name="Google Shape;197;p27"/>
          <p:cNvSpPr txBox="1"/>
          <p:nvPr>
            <p:ph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198" name="Google Shape;198;p27"/>
          <p:cNvPicPr preferRelativeResize="0"/>
          <p:nvPr/>
        </p:nvPicPr>
        <p:blipFill>
          <a:blip r:embed="rId3">
            <a:alphaModFix/>
          </a:blip>
          <a:stretch>
            <a:fillRect/>
          </a:stretch>
        </p:blipFill>
        <p:spPr>
          <a:xfrm>
            <a:off x="0" y="0"/>
            <a:ext cx="350700" cy="350700"/>
          </a:xfrm>
          <a:prstGeom prst="rect">
            <a:avLst/>
          </a:prstGeom>
          <a:noFill/>
          <a:ln>
            <a:noFill/>
          </a:ln>
        </p:spPr>
      </p:pic>
      <p:sp>
        <p:nvSpPr>
          <p:cNvPr id="199" name="Google Shape;199;p27"/>
          <p:cNvSpPr txBox="1"/>
          <p:nvPr>
            <p:ph idx="1" type="subTitle"/>
          </p:nvPr>
        </p:nvSpPr>
        <p:spPr>
          <a:xfrm>
            <a:off x="724950" y="1831900"/>
            <a:ext cx="3300900" cy="3259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There is only a few percentage different but a single person is most likely to purchase a bike.</a:t>
            </a:r>
            <a:endParaRPr sz="1500">
              <a:solidFill>
                <a:schemeClr val="lt1"/>
              </a:solidFill>
              <a:highlight>
                <a:srgbClr val="434343"/>
              </a:highlight>
            </a:endParaRPr>
          </a:p>
          <a:p>
            <a:pPr indent="0" lvl="0" marL="0" rtl="0" algn="l">
              <a:spcBef>
                <a:spcPts val="0"/>
              </a:spcBef>
              <a:spcAft>
                <a:spcPts val="0"/>
              </a:spcAft>
              <a:buNone/>
            </a:pPr>
            <a:r>
              <a:t/>
            </a:r>
            <a:endParaRPr sz="1500">
              <a:solidFill>
                <a:schemeClr val="lt1"/>
              </a:solidFill>
              <a:highlight>
                <a:srgbClr val="434343"/>
              </a:highlight>
            </a:endParaRPr>
          </a:p>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The gender only affects a few percentage change so it does not play a big role.</a:t>
            </a:r>
            <a:endParaRPr sz="1500">
              <a:solidFill>
                <a:schemeClr val="lt1"/>
              </a:solidFill>
              <a:highlight>
                <a:srgbClr val="434343"/>
              </a:highlight>
            </a:endParaRPr>
          </a:p>
        </p:txBody>
      </p:sp>
      <p:sp>
        <p:nvSpPr>
          <p:cNvPr id="200" name="Google Shape;200;p27"/>
          <p:cNvSpPr txBox="1"/>
          <p:nvPr>
            <p:ph type="title"/>
          </p:nvPr>
        </p:nvSpPr>
        <p:spPr>
          <a:xfrm>
            <a:off x="5137025" y="474800"/>
            <a:ext cx="3537600" cy="12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200">
                <a:solidFill>
                  <a:schemeClr val="lt1"/>
                </a:solidFill>
                <a:highlight>
                  <a:srgbClr val="434343"/>
                </a:highlight>
              </a:rPr>
              <a:t>Bike purchaser based on marital status and gender</a:t>
            </a:r>
            <a:endParaRPr sz="2200">
              <a:solidFill>
                <a:schemeClr val="lt1"/>
              </a:solidFill>
              <a:highlight>
                <a:srgbClr val="434343"/>
              </a:highlight>
            </a:endParaRPr>
          </a:p>
        </p:txBody>
      </p:sp>
      <p:pic>
        <p:nvPicPr>
          <p:cNvPr id="201" name="Google Shape;201;p27"/>
          <p:cNvPicPr preferRelativeResize="0"/>
          <p:nvPr/>
        </p:nvPicPr>
        <p:blipFill rotWithShape="1">
          <a:blip r:embed="rId4">
            <a:alphaModFix/>
          </a:blip>
          <a:srcRect b="0" l="79" r="89" t="0"/>
          <a:stretch/>
        </p:blipFill>
        <p:spPr>
          <a:xfrm>
            <a:off x="4248675" y="1831900"/>
            <a:ext cx="4851098" cy="286144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05" name="Shape 205"/>
        <p:cNvGrpSpPr/>
        <p:nvPr/>
      </p:nvGrpSpPr>
      <p:grpSpPr>
        <a:xfrm>
          <a:off x="0" y="0"/>
          <a:ext cx="0" cy="0"/>
          <a:chOff x="0" y="0"/>
          <a:chExt cx="0" cy="0"/>
        </a:xfrm>
      </p:grpSpPr>
      <p:sp>
        <p:nvSpPr>
          <p:cNvPr id="206" name="Google Shape;206;p28"/>
          <p:cNvSpPr txBox="1"/>
          <p:nvPr>
            <p:ph type="title"/>
          </p:nvPr>
        </p:nvSpPr>
        <p:spPr>
          <a:xfrm>
            <a:off x="724950" y="71180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lt1"/>
                </a:solidFill>
                <a:highlight>
                  <a:srgbClr val="434343"/>
                </a:highlight>
              </a:rPr>
              <a:t>Conclusion.</a:t>
            </a:r>
            <a:endParaRPr sz="2500">
              <a:solidFill>
                <a:schemeClr val="lt1"/>
              </a:solidFill>
              <a:highlight>
                <a:srgbClr val="434343"/>
              </a:highlight>
            </a:endParaRPr>
          </a:p>
        </p:txBody>
      </p:sp>
      <p:sp>
        <p:nvSpPr>
          <p:cNvPr id="207" name="Google Shape;207;p28"/>
          <p:cNvSpPr txBox="1"/>
          <p:nvPr>
            <p:ph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208" name="Google Shape;208;p28"/>
          <p:cNvPicPr preferRelativeResize="0"/>
          <p:nvPr/>
        </p:nvPicPr>
        <p:blipFill>
          <a:blip r:embed="rId3">
            <a:alphaModFix/>
          </a:blip>
          <a:stretch>
            <a:fillRect/>
          </a:stretch>
        </p:blipFill>
        <p:spPr>
          <a:xfrm>
            <a:off x="0" y="0"/>
            <a:ext cx="350700" cy="350700"/>
          </a:xfrm>
          <a:prstGeom prst="rect">
            <a:avLst/>
          </a:prstGeom>
          <a:noFill/>
          <a:ln>
            <a:noFill/>
          </a:ln>
        </p:spPr>
      </p:pic>
      <p:sp>
        <p:nvSpPr>
          <p:cNvPr id="209" name="Google Shape;209;p28"/>
          <p:cNvSpPr txBox="1"/>
          <p:nvPr>
            <p:ph idx="1" type="subTitle"/>
          </p:nvPr>
        </p:nvSpPr>
        <p:spPr>
          <a:xfrm>
            <a:off x="724950" y="1831900"/>
            <a:ext cx="3300900" cy="3259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The higher education level someone has, the more likely they are to own a bike.</a:t>
            </a:r>
            <a:endParaRPr sz="1500">
              <a:solidFill>
                <a:schemeClr val="lt1"/>
              </a:solidFill>
              <a:highlight>
                <a:srgbClr val="434343"/>
              </a:highlight>
            </a:endParaRPr>
          </a:p>
        </p:txBody>
      </p:sp>
      <p:sp>
        <p:nvSpPr>
          <p:cNvPr id="210" name="Google Shape;210;p28"/>
          <p:cNvSpPr txBox="1"/>
          <p:nvPr>
            <p:ph type="title"/>
          </p:nvPr>
        </p:nvSpPr>
        <p:spPr>
          <a:xfrm>
            <a:off x="5137025" y="474800"/>
            <a:ext cx="3537600" cy="12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200">
                <a:solidFill>
                  <a:schemeClr val="lt1"/>
                </a:solidFill>
                <a:highlight>
                  <a:srgbClr val="434343"/>
                </a:highlight>
              </a:rPr>
              <a:t>Bike purchaser based on education level</a:t>
            </a:r>
            <a:endParaRPr sz="2200">
              <a:solidFill>
                <a:schemeClr val="lt1"/>
              </a:solidFill>
              <a:highlight>
                <a:srgbClr val="434343"/>
              </a:highlight>
            </a:endParaRPr>
          </a:p>
        </p:txBody>
      </p:sp>
      <p:pic>
        <p:nvPicPr>
          <p:cNvPr id="211" name="Google Shape;211;p28"/>
          <p:cNvPicPr preferRelativeResize="0"/>
          <p:nvPr/>
        </p:nvPicPr>
        <p:blipFill rotWithShape="1">
          <a:blip r:embed="rId4">
            <a:alphaModFix/>
          </a:blip>
          <a:srcRect b="0" l="0" r="0" t="0"/>
          <a:stretch/>
        </p:blipFill>
        <p:spPr>
          <a:xfrm>
            <a:off x="4248675" y="1717600"/>
            <a:ext cx="4851098" cy="30910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15" name="Shape 215"/>
        <p:cNvGrpSpPr/>
        <p:nvPr/>
      </p:nvGrpSpPr>
      <p:grpSpPr>
        <a:xfrm>
          <a:off x="0" y="0"/>
          <a:ext cx="0" cy="0"/>
          <a:chOff x="0" y="0"/>
          <a:chExt cx="0" cy="0"/>
        </a:xfrm>
      </p:grpSpPr>
      <p:sp>
        <p:nvSpPr>
          <p:cNvPr id="216" name="Google Shape;216;p29"/>
          <p:cNvSpPr txBox="1"/>
          <p:nvPr>
            <p:ph type="title"/>
          </p:nvPr>
        </p:nvSpPr>
        <p:spPr>
          <a:xfrm>
            <a:off x="724950" y="71180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lt1"/>
                </a:solidFill>
                <a:highlight>
                  <a:srgbClr val="434343"/>
                </a:highlight>
              </a:rPr>
              <a:t>Conclusion.</a:t>
            </a:r>
            <a:endParaRPr sz="2500">
              <a:solidFill>
                <a:schemeClr val="lt1"/>
              </a:solidFill>
              <a:highlight>
                <a:srgbClr val="434343"/>
              </a:highlight>
            </a:endParaRPr>
          </a:p>
        </p:txBody>
      </p:sp>
      <p:sp>
        <p:nvSpPr>
          <p:cNvPr id="217" name="Google Shape;217;p29"/>
          <p:cNvSpPr txBox="1"/>
          <p:nvPr>
            <p:ph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218" name="Google Shape;218;p29"/>
          <p:cNvPicPr preferRelativeResize="0"/>
          <p:nvPr/>
        </p:nvPicPr>
        <p:blipFill>
          <a:blip r:embed="rId3">
            <a:alphaModFix/>
          </a:blip>
          <a:stretch>
            <a:fillRect/>
          </a:stretch>
        </p:blipFill>
        <p:spPr>
          <a:xfrm>
            <a:off x="0" y="0"/>
            <a:ext cx="350700" cy="350700"/>
          </a:xfrm>
          <a:prstGeom prst="rect">
            <a:avLst/>
          </a:prstGeom>
          <a:noFill/>
          <a:ln>
            <a:noFill/>
          </a:ln>
        </p:spPr>
      </p:pic>
      <p:sp>
        <p:nvSpPr>
          <p:cNvPr id="219" name="Google Shape;219;p29"/>
          <p:cNvSpPr txBox="1"/>
          <p:nvPr>
            <p:ph idx="1" type="subTitle"/>
          </p:nvPr>
        </p:nvSpPr>
        <p:spPr>
          <a:xfrm>
            <a:off x="724950" y="1831900"/>
            <a:ext cx="3300900" cy="3259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Someone between 20-40 is most likely to own a bike across all income level.</a:t>
            </a:r>
            <a:endParaRPr sz="1500">
              <a:solidFill>
                <a:schemeClr val="lt1"/>
              </a:solidFill>
              <a:highlight>
                <a:srgbClr val="434343"/>
              </a:highlight>
            </a:endParaRPr>
          </a:p>
          <a:p>
            <a:pPr indent="0" lvl="0" marL="0" rtl="0" algn="l">
              <a:spcBef>
                <a:spcPts val="0"/>
              </a:spcBef>
              <a:spcAft>
                <a:spcPts val="0"/>
              </a:spcAft>
              <a:buNone/>
            </a:pPr>
            <a:r>
              <a:t/>
            </a:r>
            <a:endParaRPr sz="1500">
              <a:solidFill>
                <a:schemeClr val="lt1"/>
              </a:solidFill>
              <a:highlight>
                <a:srgbClr val="434343"/>
              </a:highlight>
            </a:endParaRPr>
          </a:p>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Age 40-60 has a pretty even split .</a:t>
            </a:r>
            <a:endParaRPr sz="1500">
              <a:solidFill>
                <a:schemeClr val="lt1"/>
              </a:solidFill>
              <a:highlight>
                <a:srgbClr val="434343"/>
              </a:highlight>
            </a:endParaRPr>
          </a:p>
          <a:p>
            <a:pPr indent="0" lvl="0" marL="457200" rtl="0" algn="l">
              <a:spcBef>
                <a:spcPts val="0"/>
              </a:spcBef>
              <a:spcAft>
                <a:spcPts val="0"/>
              </a:spcAft>
              <a:buNone/>
            </a:pPr>
            <a:r>
              <a:t/>
            </a:r>
            <a:endParaRPr sz="1500">
              <a:solidFill>
                <a:schemeClr val="lt1"/>
              </a:solidFill>
              <a:highlight>
                <a:srgbClr val="434343"/>
              </a:highlight>
            </a:endParaRPr>
          </a:p>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All other ages are less likely to own a bike.</a:t>
            </a:r>
            <a:endParaRPr sz="1500">
              <a:solidFill>
                <a:schemeClr val="lt1"/>
              </a:solidFill>
              <a:highlight>
                <a:srgbClr val="434343"/>
              </a:highlight>
            </a:endParaRPr>
          </a:p>
        </p:txBody>
      </p:sp>
      <p:sp>
        <p:nvSpPr>
          <p:cNvPr id="220" name="Google Shape;220;p29"/>
          <p:cNvSpPr txBox="1"/>
          <p:nvPr>
            <p:ph type="title"/>
          </p:nvPr>
        </p:nvSpPr>
        <p:spPr>
          <a:xfrm>
            <a:off x="5137025" y="350700"/>
            <a:ext cx="3537600" cy="12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200">
                <a:solidFill>
                  <a:schemeClr val="lt1"/>
                </a:solidFill>
                <a:highlight>
                  <a:srgbClr val="434343"/>
                </a:highlight>
              </a:rPr>
              <a:t>Bike purchaser based age and income</a:t>
            </a:r>
            <a:endParaRPr sz="2200">
              <a:solidFill>
                <a:schemeClr val="lt1"/>
              </a:solidFill>
              <a:highlight>
                <a:srgbClr val="434343"/>
              </a:highlight>
            </a:endParaRPr>
          </a:p>
        </p:txBody>
      </p:sp>
      <p:pic>
        <p:nvPicPr>
          <p:cNvPr id="221" name="Google Shape;221;p29"/>
          <p:cNvPicPr preferRelativeResize="0"/>
          <p:nvPr/>
        </p:nvPicPr>
        <p:blipFill rotWithShape="1">
          <a:blip r:embed="rId4">
            <a:alphaModFix/>
          </a:blip>
          <a:srcRect b="0" l="0" r="0" t="0"/>
          <a:stretch/>
        </p:blipFill>
        <p:spPr>
          <a:xfrm>
            <a:off x="4248675" y="1717575"/>
            <a:ext cx="4851098" cy="30913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30"/>
          <p:cNvSpPr txBox="1"/>
          <p:nvPr>
            <p:ph type="title"/>
          </p:nvPr>
        </p:nvSpPr>
        <p:spPr>
          <a:xfrm>
            <a:off x="729450" y="1322450"/>
            <a:ext cx="7688400" cy="4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highlight>
                  <a:schemeClr val="dk2"/>
                </a:highlight>
              </a:rPr>
              <a:t>Proposal.</a:t>
            </a:r>
            <a:endParaRPr sz="1800">
              <a:highlight>
                <a:schemeClr val="dk2"/>
              </a:highlight>
            </a:endParaRPr>
          </a:p>
        </p:txBody>
      </p:sp>
      <p:sp>
        <p:nvSpPr>
          <p:cNvPr id="227" name="Google Shape;227;p30"/>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highlight>
                  <a:schemeClr val="dk2"/>
                </a:highlight>
              </a:rPr>
              <a:t>Based on our findings, we can create a targeted ad for a user with the following profile:</a:t>
            </a:r>
            <a:endParaRPr b="1" sz="1200">
              <a:solidFill>
                <a:srgbClr val="FFFFFF"/>
              </a:solidFill>
              <a:highlight>
                <a:schemeClr val="dk2"/>
              </a:highlight>
            </a:endParaRPr>
          </a:p>
          <a:p>
            <a:pPr indent="0" lvl="0" marL="0" rtl="0" algn="l">
              <a:spcBef>
                <a:spcPts val="1600"/>
              </a:spcBef>
              <a:spcAft>
                <a:spcPts val="0"/>
              </a:spcAft>
              <a:buNone/>
            </a:pPr>
            <a:r>
              <a:t/>
            </a:r>
            <a:endParaRPr b="1" sz="1200">
              <a:solidFill>
                <a:srgbClr val="FFFFFF"/>
              </a:solidFill>
              <a:highlight>
                <a:schemeClr val="dk2"/>
              </a:highlight>
            </a:endParaRPr>
          </a:p>
          <a:p>
            <a:pPr indent="0" lvl="0" marL="0" rtl="0" algn="l">
              <a:spcBef>
                <a:spcPts val="1600"/>
              </a:spcBef>
              <a:spcAft>
                <a:spcPts val="0"/>
              </a:spcAft>
              <a:buNone/>
            </a:pPr>
            <a:r>
              <a:rPr b="1" lang="en-GB" sz="1200">
                <a:solidFill>
                  <a:schemeClr val="dk2"/>
                </a:solidFill>
                <a:highlight>
                  <a:schemeClr val="lt1"/>
                </a:highlight>
              </a:rPr>
              <a:t>Car Ownership: Owns one or no cars.</a:t>
            </a:r>
            <a:endParaRPr b="1" sz="1200">
              <a:solidFill>
                <a:schemeClr val="dk2"/>
              </a:solidFill>
              <a:highlight>
                <a:schemeClr val="lt1"/>
              </a:highlight>
            </a:endParaRPr>
          </a:p>
          <a:p>
            <a:pPr indent="0" lvl="0" marL="0" rtl="0" algn="l">
              <a:spcBef>
                <a:spcPts val="1600"/>
              </a:spcBef>
              <a:spcAft>
                <a:spcPts val="0"/>
              </a:spcAft>
              <a:buNone/>
            </a:pPr>
            <a:r>
              <a:rPr b="1" lang="en-GB" sz="1200">
                <a:solidFill>
                  <a:schemeClr val="dk2"/>
                </a:solidFill>
                <a:highlight>
                  <a:schemeClr val="lt1"/>
                </a:highlight>
              </a:rPr>
              <a:t>Marital Status: Slightly leaning towards a single user but a married couple also works.</a:t>
            </a:r>
            <a:endParaRPr b="1" sz="1200">
              <a:solidFill>
                <a:schemeClr val="dk2"/>
              </a:solidFill>
              <a:highlight>
                <a:schemeClr val="lt1"/>
              </a:highlight>
            </a:endParaRPr>
          </a:p>
          <a:p>
            <a:pPr indent="0" lvl="0" marL="0" rtl="0" algn="l">
              <a:spcBef>
                <a:spcPts val="1600"/>
              </a:spcBef>
              <a:spcAft>
                <a:spcPts val="0"/>
              </a:spcAft>
              <a:buNone/>
            </a:pPr>
            <a:r>
              <a:rPr b="1" lang="en-GB" sz="1200">
                <a:solidFill>
                  <a:schemeClr val="dk2"/>
                </a:solidFill>
                <a:highlight>
                  <a:schemeClr val="lt1"/>
                </a:highlight>
              </a:rPr>
              <a:t>Education Level: </a:t>
            </a:r>
            <a:r>
              <a:rPr b="1" lang="en-GB" sz="1200">
                <a:solidFill>
                  <a:schemeClr val="dk2"/>
                </a:solidFill>
                <a:highlight>
                  <a:schemeClr val="lt1"/>
                </a:highlight>
              </a:rPr>
              <a:t>Bachelor's</a:t>
            </a:r>
            <a:r>
              <a:rPr b="1" lang="en-GB" sz="1200">
                <a:solidFill>
                  <a:schemeClr val="dk2"/>
                </a:solidFill>
                <a:highlight>
                  <a:schemeClr val="lt1"/>
                </a:highlight>
              </a:rPr>
              <a:t> or Graduate degree.</a:t>
            </a:r>
            <a:endParaRPr b="1" sz="1200">
              <a:solidFill>
                <a:schemeClr val="dk2"/>
              </a:solidFill>
              <a:highlight>
                <a:schemeClr val="lt1"/>
              </a:highlight>
            </a:endParaRPr>
          </a:p>
          <a:p>
            <a:pPr indent="0" lvl="0" marL="0" rtl="0" algn="l">
              <a:spcBef>
                <a:spcPts val="1600"/>
              </a:spcBef>
              <a:spcAft>
                <a:spcPts val="1600"/>
              </a:spcAft>
              <a:buNone/>
            </a:pPr>
            <a:r>
              <a:rPr b="1" lang="en-GB" sz="1200">
                <a:solidFill>
                  <a:schemeClr val="dk2"/>
                </a:solidFill>
                <a:highlight>
                  <a:schemeClr val="lt1"/>
                </a:highlight>
              </a:rPr>
              <a:t>Age: Young adult(s) between 20 and 40 years old.</a:t>
            </a:r>
            <a:endParaRPr sz="1200">
              <a:solidFill>
                <a:srgbClr val="FFFFFF"/>
              </a:solidFill>
            </a:endParaRPr>
          </a:p>
        </p:txBody>
      </p:sp>
      <p:sp>
        <p:nvSpPr>
          <p:cNvPr id="228" name="Google Shape;228;p30"/>
          <p:cNvSpPr txBox="1"/>
          <p:nvPr>
            <p:ph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229" name="Google Shape;229;p30"/>
          <p:cNvPicPr preferRelativeResize="0"/>
          <p:nvPr/>
        </p:nvPicPr>
        <p:blipFill>
          <a:blip r:embed="rId4">
            <a:alphaModFix/>
          </a:blip>
          <a:stretch>
            <a:fillRect/>
          </a:stretch>
        </p:blipFill>
        <p:spPr>
          <a:xfrm>
            <a:off x="0" y="0"/>
            <a:ext cx="350700" cy="350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1"/>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highlight>
                  <a:schemeClr val="lt1"/>
                </a:highlight>
              </a:rPr>
              <a:t>Thank you</a:t>
            </a:r>
            <a:endParaRPr>
              <a:highlight>
                <a:schemeClr val="lt1"/>
              </a:highlight>
            </a:endParaRPr>
          </a:p>
        </p:txBody>
      </p:sp>
      <p:sp>
        <p:nvSpPr>
          <p:cNvPr id="235" name="Google Shape;235;p31"/>
          <p:cNvSpPr txBox="1"/>
          <p:nvPr>
            <p:ph idx="4294967295"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236" name="Google Shape;236;p31"/>
          <p:cNvPicPr preferRelativeResize="0"/>
          <p:nvPr/>
        </p:nvPicPr>
        <p:blipFill>
          <a:blip r:embed="rId4">
            <a:alphaModFix/>
          </a:blip>
          <a:stretch>
            <a:fillRect/>
          </a:stretch>
        </p:blipFill>
        <p:spPr>
          <a:xfrm>
            <a:off x="0" y="0"/>
            <a:ext cx="350700" cy="350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19"/>
          <p:cNvSpPr txBox="1"/>
          <p:nvPr>
            <p:ph idx="4294967295" type="body"/>
          </p:nvPr>
        </p:nvSpPr>
        <p:spPr>
          <a:xfrm>
            <a:off x="840475" y="1749350"/>
            <a:ext cx="7662900" cy="262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6000">
                <a:solidFill>
                  <a:srgbClr val="FFFFFF"/>
                </a:solidFill>
                <a:highlight>
                  <a:schemeClr val="dk2"/>
                </a:highlight>
              </a:rPr>
              <a:t>Proposal for Targeted Ad.</a:t>
            </a:r>
            <a:endParaRPr sz="6000">
              <a:solidFill>
                <a:srgbClr val="FFFFFF"/>
              </a:solidFill>
              <a:highlight>
                <a:schemeClr val="dk2"/>
              </a:highlight>
            </a:endParaRPr>
          </a:p>
          <a:p>
            <a:pPr indent="0" lvl="0" marL="0" rtl="0" algn="ctr">
              <a:spcBef>
                <a:spcPts val="1600"/>
              </a:spcBef>
              <a:spcAft>
                <a:spcPts val="1600"/>
              </a:spcAft>
              <a:buNone/>
            </a:pPr>
            <a:r>
              <a:rPr lang="en-GB" sz="6000">
                <a:solidFill>
                  <a:srgbClr val="FFFFFF"/>
                </a:solidFill>
                <a:highlight>
                  <a:schemeClr val="dk2"/>
                </a:highlight>
              </a:rPr>
              <a:t>                 </a:t>
            </a:r>
            <a:endParaRPr sz="6000">
              <a:solidFill>
                <a:srgbClr val="FFFFFF"/>
              </a:solidFill>
              <a:highlight>
                <a:schemeClr val="dk2"/>
              </a:highlight>
            </a:endParaRPr>
          </a:p>
        </p:txBody>
      </p:sp>
      <p:sp>
        <p:nvSpPr>
          <p:cNvPr id="123" name="Google Shape;123;p19"/>
          <p:cNvSpPr txBox="1"/>
          <p:nvPr/>
        </p:nvSpPr>
        <p:spPr>
          <a:xfrm>
            <a:off x="740550" y="4377650"/>
            <a:ext cx="7662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u="sng">
                <a:solidFill>
                  <a:srgbClr val="FFFFFF"/>
                </a:solidFill>
                <a:highlight>
                  <a:schemeClr val="dk2"/>
                </a:highlight>
                <a:latin typeface="Lato"/>
                <a:ea typeface="Lato"/>
                <a:cs typeface="Lato"/>
                <a:sym typeface="Lato"/>
              </a:rPr>
              <a:t>Bin Bin Huang.</a:t>
            </a:r>
            <a:endParaRPr sz="1500" u="sng">
              <a:solidFill>
                <a:srgbClr val="FFFFFF"/>
              </a:solidFill>
              <a:highlight>
                <a:schemeClr val="dk2"/>
              </a:highlight>
              <a:latin typeface="Lato"/>
              <a:ea typeface="Lato"/>
              <a:cs typeface="Lato"/>
              <a:sym typeface="Lato"/>
            </a:endParaRPr>
          </a:p>
          <a:p>
            <a:pPr indent="0" lvl="0" marL="0" rtl="0" algn="l">
              <a:spcBef>
                <a:spcPts val="0"/>
              </a:spcBef>
              <a:spcAft>
                <a:spcPts val="0"/>
              </a:spcAft>
              <a:buNone/>
            </a:pPr>
            <a:r>
              <a:rPr lang="en-GB" sz="1500">
                <a:solidFill>
                  <a:schemeClr val="lt1"/>
                </a:solidFill>
                <a:highlight>
                  <a:schemeClr val="dk2"/>
                </a:highlight>
                <a:latin typeface="Lato"/>
                <a:ea typeface="Lato"/>
                <a:cs typeface="Lato"/>
                <a:sym typeface="Lato"/>
              </a:rPr>
              <a:t>Last Updated: September 13, 2022.</a:t>
            </a:r>
            <a:endParaRPr sz="1500">
              <a:solidFill>
                <a:srgbClr val="FFFFFF"/>
              </a:solidFill>
              <a:highlight>
                <a:schemeClr val="dk2"/>
              </a:highlight>
              <a:latin typeface="Lato"/>
              <a:ea typeface="Lato"/>
              <a:cs typeface="Lato"/>
              <a:sym typeface="Lato"/>
            </a:endParaRPr>
          </a:p>
        </p:txBody>
      </p:sp>
      <p:sp>
        <p:nvSpPr>
          <p:cNvPr id="124" name="Google Shape;124;p19"/>
          <p:cNvSpPr txBox="1"/>
          <p:nvPr>
            <p:ph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highlight>
                  <a:schemeClr val="dk2"/>
                </a:highlight>
              </a:rPr>
              <a:t>Madeup Bicycles.</a:t>
            </a:r>
            <a:endParaRPr sz="1200">
              <a:highlight>
                <a:schemeClr val="dk2"/>
              </a:highlight>
            </a:endParaRPr>
          </a:p>
        </p:txBody>
      </p:sp>
      <p:pic>
        <p:nvPicPr>
          <p:cNvPr id="125" name="Google Shape;125;p19"/>
          <p:cNvPicPr preferRelativeResize="0"/>
          <p:nvPr/>
        </p:nvPicPr>
        <p:blipFill>
          <a:blip r:embed="rId4">
            <a:alphaModFix/>
          </a:blip>
          <a:stretch>
            <a:fillRect/>
          </a:stretch>
        </p:blipFill>
        <p:spPr>
          <a:xfrm>
            <a:off x="0" y="0"/>
            <a:ext cx="350700" cy="350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20"/>
          <p:cNvSpPr txBox="1"/>
          <p:nvPr>
            <p:ph type="title"/>
          </p:nvPr>
        </p:nvSpPr>
        <p:spPr>
          <a:xfrm>
            <a:off x="729450" y="1322450"/>
            <a:ext cx="7688400" cy="30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rgbClr val="EFEFEF"/>
                </a:solidFill>
                <a:highlight>
                  <a:schemeClr val="dk2"/>
                </a:highlight>
              </a:rPr>
              <a:t>Targeted Ad.</a:t>
            </a:r>
            <a:endParaRPr sz="2800">
              <a:solidFill>
                <a:srgbClr val="EFEFEF"/>
              </a:solidFill>
              <a:highlight>
                <a:schemeClr val="dk2"/>
              </a:highlight>
            </a:endParaRPr>
          </a:p>
          <a:p>
            <a:pPr indent="0" lvl="0" marL="0" rtl="0" algn="l">
              <a:spcBef>
                <a:spcPts val="0"/>
              </a:spcBef>
              <a:spcAft>
                <a:spcPts val="0"/>
              </a:spcAft>
              <a:buNone/>
            </a:pPr>
            <a:r>
              <a:t/>
            </a:r>
            <a:endParaRPr/>
          </a:p>
          <a:p>
            <a:pPr indent="-368300" lvl="0" marL="457200" rtl="0" algn="l">
              <a:lnSpc>
                <a:spcPct val="115000"/>
              </a:lnSpc>
              <a:spcBef>
                <a:spcPts val="0"/>
              </a:spcBef>
              <a:spcAft>
                <a:spcPts val="0"/>
              </a:spcAft>
              <a:buSzPts val="2200"/>
              <a:buChar char="➔"/>
            </a:pPr>
            <a:r>
              <a:rPr lang="en-GB" sz="2200">
                <a:highlight>
                  <a:schemeClr val="dk2"/>
                </a:highlight>
              </a:rPr>
              <a:t>Overview.</a:t>
            </a:r>
            <a:endParaRPr sz="2200">
              <a:highlight>
                <a:schemeClr val="dk2"/>
              </a:highlight>
            </a:endParaRPr>
          </a:p>
          <a:p>
            <a:pPr indent="-368300" lvl="0" marL="457200" rtl="0" algn="l">
              <a:lnSpc>
                <a:spcPct val="115000"/>
              </a:lnSpc>
              <a:spcBef>
                <a:spcPts val="0"/>
              </a:spcBef>
              <a:spcAft>
                <a:spcPts val="0"/>
              </a:spcAft>
              <a:buSzPts val="2200"/>
              <a:buChar char="➔"/>
            </a:pPr>
            <a:r>
              <a:rPr lang="en-GB" sz="2200">
                <a:highlight>
                  <a:schemeClr val="dk2"/>
                </a:highlight>
              </a:rPr>
              <a:t>Dataset.</a:t>
            </a:r>
            <a:endParaRPr sz="2200">
              <a:highlight>
                <a:schemeClr val="dk2"/>
              </a:highlight>
            </a:endParaRPr>
          </a:p>
          <a:p>
            <a:pPr indent="-368300" lvl="0" marL="457200" rtl="0" algn="l">
              <a:lnSpc>
                <a:spcPct val="115000"/>
              </a:lnSpc>
              <a:spcBef>
                <a:spcPts val="0"/>
              </a:spcBef>
              <a:spcAft>
                <a:spcPts val="0"/>
              </a:spcAft>
              <a:buSzPts val="2200"/>
              <a:buChar char="➔"/>
            </a:pPr>
            <a:r>
              <a:rPr lang="en-GB" sz="2200">
                <a:highlight>
                  <a:schemeClr val="dk2"/>
                </a:highlight>
              </a:rPr>
              <a:t>Cleaning the Dataset.</a:t>
            </a:r>
            <a:endParaRPr sz="2200">
              <a:highlight>
                <a:schemeClr val="dk2"/>
              </a:highlight>
            </a:endParaRPr>
          </a:p>
          <a:p>
            <a:pPr indent="-368300" lvl="0" marL="457200" rtl="0" algn="l">
              <a:lnSpc>
                <a:spcPct val="115000"/>
              </a:lnSpc>
              <a:spcBef>
                <a:spcPts val="0"/>
              </a:spcBef>
              <a:spcAft>
                <a:spcPts val="0"/>
              </a:spcAft>
              <a:buSzPts val="2200"/>
              <a:buChar char="➔"/>
            </a:pPr>
            <a:r>
              <a:rPr lang="en-GB" sz="2200">
                <a:highlight>
                  <a:schemeClr val="dk2"/>
                </a:highlight>
              </a:rPr>
              <a:t>Conclusion.</a:t>
            </a:r>
            <a:endParaRPr sz="2200">
              <a:highlight>
                <a:schemeClr val="dk2"/>
              </a:highlight>
            </a:endParaRPr>
          </a:p>
          <a:p>
            <a:pPr indent="-368300" lvl="0" marL="457200" rtl="0" algn="l">
              <a:lnSpc>
                <a:spcPct val="115000"/>
              </a:lnSpc>
              <a:spcBef>
                <a:spcPts val="0"/>
              </a:spcBef>
              <a:spcAft>
                <a:spcPts val="0"/>
              </a:spcAft>
              <a:buSzPts val="2200"/>
              <a:buChar char="➔"/>
            </a:pPr>
            <a:r>
              <a:rPr lang="en-GB" sz="2200">
                <a:highlight>
                  <a:schemeClr val="dk2"/>
                </a:highlight>
              </a:rPr>
              <a:t>Proposal.</a:t>
            </a:r>
            <a:endParaRPr sz="2200">
              <a:highlight>
                <a:schemeClr val="dk2"/>
              </a:highlight>
            </a:endParaRPr>
          </a:p>
        </p:txBody>
      </p:sp>
      <p:sp>
        <p:nvSpPr>
          <p:cNvPr id="131" name="Google Shape;131;p20"/>
          <p:cNvSpPr txBox="1"/>
          <p:nvPr>
            <p:ph type="title"/>
          </p:nvPr>
        </p:nvSpPr>
        <p:spPr>
          <a:xfrm>
            <a:off x="2919600" y="0"/>
            <a:ext cx="3308100" cy="41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600">
                <a:highlight>
                  <a:schemeClr val="dk2"/>
                </a:highlight>
              </a:rPr>
              <a:t>Table of Contents.</a:t>
            </a:r>
            <a:endParaRPr sz="1600">
              <a:highlight>
                <a:schemeClr val="dk2"/>
              </a:highlight>
            </a:endParaRPr>
          </a:p>
        </p:txBody>
      </p:sp>
      <p:sp>
        <p:nvSpPr>
          <p:cNvPr id="132" name="Google Shape;132;p20"/>
          <p:cNvSpPr txBox="1"/>
          <p:nvPr>
            <p:ph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highlight>
                  <a:schemeClr val="dk2"/>
                </a:highlight>
              </a:rPr>
              <a:t>Madeup Bicycles.</a:t>
            </a:r>
            <a:endParaRPr sz="1200">
              <a:highlight>
                <a:schemeClr val="dk2"/>
              </a:highlight>
            </a:endParaRPr>
          </a:p>
        </p:txBody>
      </p:sp>
      <p:pic>
        <p:nvPicPr>
          <p:cNvPr id="133" name="Google Shape;133;p20"/>
          <p:cNvPicPr preferRelativeResize="0"/>
          <p:nvPr/>
        </p:nvPicPr>
        <p:blipFill>
          <a:blip r:embed="rId4">
            <a:alphaModFix/>
          </a:blip>
          <a:stretch>
            <a:fillRect/>
          </a:stretch>
        </p:blipFill>
        <p:spPr>
          <a:xfrm>
            <a:off x="0" y="0"/>
            <a:ext cx="350700" cy="350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37" name="Shape 137"/>
        <p:cNvGrpSpPr/>
        <p:nvPr/>
      </p:nvGrpSpPr>
      <p:grpSpPr>
        <a:xfrm>
          <a:off x="0" y="0"/>
          <a:ext cx="0" cy="0"/>
          <a:chOff x="0" y="0"/>
          <a:chExt cx="0" cy="0"/>
        </a:xfrm>
      </p:grpSpPr>
      <p:sp>
        <p:nvSpPr>
          <p:cNvPr id="138" name="Google Shape;138;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highlight>
                  <a:schemeClr val="dk2"/>
                </a:highlight>
              </a:rPr>
              <a:t>Overview.</a:t>
            </a:r>
            <a:endParaRPr>
              <a:solidFill>
                <a:schemeClr val="lt1"/>
              </a:solidFill>
              <a:highlight>
                <a:schemeClr val="dk2"/>
              </a:highlight>
            </a:endParaRPr>
          </a:p>
        </p:txBody>
      </p:sp>
      <p:sp>
        <p:nvSpPr>
          <p:cNvPr id="139" name="Google Shape;139;p21"/>
          <p:cNvSpPr txBox="1"/>
          <p:nvPr>
            <p:ph idx="1" type="body"/>
          </p:nvPr>
        </p:nvSpPr>
        <p:spPr>
          <a:xfrm>
            <a:off x="729450" y="2078875"/>
            <a:ext cx="7688700" cy="175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rgbClr val="F3F3F3"/>
                </a:solidFill>
                <a:highlight>
                  <a:srgbClr val="434343"/>
                </a:highlight>
              </a:rPr>
              <a:t>Madeup Bicycle is developing a targeted ad for an additional equipment subscription service. Madeup Bicycle wants to come up with one user they can put their ad as relatable. This user is the targeted audience who  is </a:t>
            </a:r>
            <a:r>
              <a:rPr b="1" lang="en-GB" sz="1000">
                <a:solidFill>
                  <a:srgbClr val="F3F3F3"/>
                </a:solidFill>
                <a:highlight>
                  <a:srgbClr val="434343"/>
                </a:highlight>
              </a:rPr>
              <a:t>mostly to purchase this service.</a:t>
            </a:r>
            <a:endParaRPr b="1" sz="1000">
              <a:solidFill>
                <a:srgbClr val="F3F3F3"/>
              </a:solidFill>
              <a:highlight>
                <a:srgbClr val="434343"/>
              </a:highlight>
            </a:endParaRPr>
          </a:p>
          <a:p>
            <a:pPr indent="0" lvl="0" marL="0" rtl="0" algn="l">
              <a:spcBef>
                <a:spcPts val="1600"/>
              </a:spcBef>
              <a:spcAft>
                <a:spcPts val="0"/>
              </a:spcAft>
              <a:buNone/>
            </a:pPr>
            <a:r>
              <a:rPr b="1" lang="en-GB" sz="1000">
                <a:solidFill>
                  <a:srgbClr val="F3F3F3"/>
                </a:solidFill>
                <a:highlight>
                  <a:srgbClr val="434343"/>
                </a:highlight>
              </a:rPr>
              <a:t>Madeup Bicycle operates globally and have provided a dataset with 1000 of their last customers who registered an account on their website.</a:t>
            </a:r>
            <a:endParaRPr b="1" sz="1000">
              <a:solidFill>
                <a:srgbClr val="F3F3F3"/>
              </a:solidFill>
              <a:highlight>
                <a:srgbClr val="434343"/>
              </a:highlight>
            </a:endParaRPr>
          </a:p>
          <a:p>
            <a:pPr indent="0" lvl="0" marL="0" rtl="0" algn="l">
              <a:spcBef>
                <a:spcPts val="1600"/>
              </a:spcBef>
              <a:spcAft>
                <a:spcPts val="1600"/>
              </a:spcAft>
              <a:buNone/>
            </a:pPr>
            <a:r>
              <a:rPr b="1" lang="en-GB" sz="1000">
                <a:solidFill>
                  <a:srgbClr val="F3F3F3"/>
                </a:solidFill>
                <a:highlight>
                  <a:srgbClr val="434343"/>
                </a:highlight>
              </a:rPr>
              <a:t>We can use a data-driven solution to look for a user group who are consistent across the board in purchasing bicycles to create a targeted ad for.</a:t>
            </a:r>
            <a:endParaRPr b="1" sz="1000">
              <a:solidFill>
                <a:srgbClr val="F3F3F3"/>
              </a:solidFill>
              <a:highlight>
                <a:srgbClr val="434343"/>
              </a:highlight>
            </a:endParaRPr>
          </a:p>
        </p:txBody>
      </p:sp>
      <p:pic>
        <p:nvPicPr>
          <p:cNvPr descr="shutterstock_429987889_edited.jpg" id="140" name="Google Shape;140;p21"/>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
        <p:nvSpPr>
          <p:cNvPr id="141" name="Google Shape;141;p21"/>
          <p:cNvSpPr txBox="1"/>
          <p:nvPr>
            <p:ph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142" name="Google Shape;142;p21"/>
          <p:cNvPicPr preferRelativeResize="0"/>
          <p:nvPr/>
        </p:nvPicPr>
        <p:blipFill>
          <a:blip r:embed="rId4">
            <a:alphaModFix/>
          </a:blip>
          <a:stretch>
            <a:fillRect/>
          </a:stretch>
        </p:blipFill>
        <p:spPr>
          <a:xfrm>
            <a:off x="0" y="0"/>
            <a:ext cx="350700" cy="350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146" name="Shape 146"/>
        <p:cNvGrpSpPr/>
        <p:nvPr/>
      </p:nvGrpSpPr>
      <p:grpSpPr>
        <a:xfrm>
          <a:off x="0" y="0"/>
          <a:ext cx="0" cy="0"/>
          <a:chOff x="0" y="0"/>
          <a:chExt cx="0" cy="0"/>
        </a:xfrm>
      </p:grpSpPr>
      <p:sp>
        <p:nvSpPr>
          <p:cNvPr id="147" name="Google Shape;147;p22"/>
          <p:cNvSpPr txBox="1"/>
          <p:nvPr>
            <p:ph type="title"/>
          </p:nvPr>
        </p:nvSpPr>
        <p:spPr>
          <a:xfrm>
            <a:off x="724950" y="71180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lt1"/>
                </a:solidFill>
                <a:highlight>
                  <a:srgbClr val="434343"/>
                </a:highlight>
              </a:rPr>
              <a:t>Dataset.</a:t>
            </a:r>
            <a:endParaRPr sz="2500">
              <a:solidFill>
                <a:schemeClr val="lt1"/>
              </a:solidFill>
              <a:highlight>
                <a:srgbClr val="434343"/>
              </a:highlight>
            </a:endParaRPr>
          </a:p>
        </p:txBody>
      </p:sp>
      <p:sp>
        <p:nvSpPr>
          <p:cNvPr id="148" name="Google Shape;148;p22"/>
          <p:cNvSpPr txBox="1"/>
          <p:nvPr>
            <p:ph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149" name="Google Shape;149;p22"/>
          <p:cNvPicPr preferRelativeResize="0"/>
          <p:nvPr/>
        </p:nvPicPr>
        <p:blipFill>
          <a:blip r:embed="rId3">
            <a:alphaModFix/>
          </a:blip>
          <a:stretch>
            <a:fillRect/>
          </a:stretch>
        </p:blipFill>
        <p:spPr>
          <a:xfrm>
            <a:off x="0" y="0"/>
            <a:ext cx="350700" cy="350700"/>
          </a:xfrm>
          <a:prstGeom prst="rect">
            <a:avLst/>
          </a:prstGeom>
          <a:noFill/>
          <a:ln>
            <a:noFill/>
          </a:ln>
        </p:spPr>
      </p:pic>
      <p:sp>
        <p:nvSpPr>
          <p:cNvPr id="150" name="Google Shape;150;p22"/>
          <p:cNvSpPr txBox="1"/>
          <p:nvPr>
            <p:ph idx="1" type="subTitle"/>
          </p:nvPr>
        </p:nvSpPr>
        <p:spPr>
          <a:xfrm>
            <a:off x="724950" y="1831900"/>
            <a:ext cx="3300900" cy="32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rgbClr val="434343"/>
                </a:highlight>
              </a:rPr>
              <a:t>Link:</a:t>
            </a:r>
            <a:r>
              <a:rPr lang="en-GB">
                <a:highlight>
                  <a:srgbClr val="434343"/>
                </a:highlight>
              </a:rPr>
              <a:t> </a:t>
            </a:r>
            <a:r>
              <a:rPr lang="en-GB" sz="1200" u="sng">
                <a:solidFill>
                  <a:srgbClr val="FFFFFF"/>
                </a:solidFill>
                <a:highlight>
                  <a:srgbClr val="434343"/>
                </a:highlight>
                <a:hlinkClick r:id="rId4">
                  <a:extLst>
                    <a:ext uri="{A12FA001-AC4F-418D-AE19-62706E023703}">
                      <ahyp:hlinkClr val="tx"/>
                    </a:ext>
                  </a:extLst>
                </a:hlinkClick>
              </a:rPr>
              <a:t>bicycle_buyers.csv</a:t>
            </a:r>
            <a:endParaRPr sz="1200">
              <a:solidFill>
                <a:srgbClr val="FFFFFF"/>
              </a:solidFill>
              <a:highlight>
                <a:srgbClr val="434343"/>
              </a:highlight>
            </a:endParaRPr>
          </a:p>
          <a:p>
            <a:pPr indent="0" lvl="0" marL="0" rtl="0" algn="l">
              <a:spcBef>
                <a:spcPts val="0"/>
              </a:spcBef>
              <a:spcAft>
                <a:spcPts val="0"/>
              </a:spcAft>
              <a:buNone/>
            </a:pPr>
            <a:r>
              <a:t/>
            </a:r>
            <a:endParaRPr sz="1200">
              <a:solidFill>
                <a:srgbClr val="FFFFFF"/>
              </a:solidFill>
              <a:highlight>
                <a:srgbClr val="434343"/>
              </a:highlight>
            </a:endParaRPr>
          </a:p>
          <a:p>
            <a:pPr indent="0" lvl="0" marL="0" rtl="0" algn="l">
              <a:spcBef>
                <a:spcPts val="0"/>
              </a:spcBef>
              <a:spcAft>
                <a:spcPts val="0"/>
              </a:spcAft>
              <a:buNone/>
            </a:pPr>
            <a:r>
              <a:rPr b="1" lang="en-GB" sz="1200">
                <a:solidFill>
                  <a:srgbClr val="F3F3F3"/>
                </a:solidFill>
                <a:highlight>
                  <a:srgbClr val="434343"/>
                </a:highlight>
              </a:rPr>
              <a:t>Rows: 1001</a:t>
            </a:r>
            <a:endParaRPr b="1" sz="1200">
              <a:solidFill>
                <a:srgbClr val="F3F3F3"/>
              </a:solidFill>
              <a:highlight>
                <a:srgbClr val="434343"/>
              </a:highlight>
            </a:endParaRPr>
          </a:p>
          <a:p>
            <a:pPr indent="0" lvl="0" marL="0" rtl="0" algn="l">
              <a:spcBef>
                <a:spcPts val="0"/>
              </a:spcBef>
              <a:spcAft>
                <a:spcPts val="0"/>
              </a:spcAft>
              <a:buNone/>
            </a:pPr>
            <a:r>
              <a:t/>
            </a:r>
            <a:endParaRPr b="1" sz="1200">
              <a:solidFill>
                <a:srgbClr val="F3F3F3"/>
              </a:solidFill>
              <a:highlight>
                <a:srgbClr val="434343"/>
              </a:highlight>
            </a:endParaRPr>
          </a:p>
          <a:p>
            <a:pPr indent="0" lvl="0" marL="0" rtl="0" algn="l">
              <a:spcBef>
                <a:spcPts val="0"/>
              </a:spcBef>
              <a:spcAft>
                <a:spcPts val="0"/>
              </a:spcAft>
              <a:buNone/>
            </a:pPr>
            <a:r>
              <a:rPr b="1" lang="en-GB" sz="1200">
                <a:solidFill>
                  <a:srgbClr val="F3F3F3"/>
                </a:solidFill>
                <a:highlight>
                  <a:srgbClr val="434343"/>
                </a:highlight>
              </a:rPr>
              <a:t>Colnames</a:t>
            </a:r>
            <a:endParaRPr b="1" sz="1200">
              <a:solidFill>
                <a:srgbClr val="F3F3F3"/>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ID</a:t>
            </a:r>
            <a:endParaRPr sz="1200">
              <a:solidFill>
                <a:schemeClr val="lt1"/>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Marital Status</a:t>
            </a:r>
            <a:endParaRPr sz="1200">
              <a:solidFill>
                <a:schemeClr val="lt1"/>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Gender</a:t>
            </a:r>
            <a:endParaRPr sz="1200">
              <a:solidFill>
                <a:schemeClr val="lt1"/>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Income</a:t>
            </a:r>
            <a:endParaRPr sz="1200">
              <a:solidFill>
                <a:schemeClr val="lt1"/>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Children</a:t>
            </a:r>
            <a:endParaRPr sz="1200">
              <a:solidFill>
                <a:schemeClr val="lt1"/>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Education</a:t>
            </a:r>
            <a:endParaRPr sz="1200">
              <a:solidFill>
                <a:schemeClr val="lt1"/>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Occupation</a:t>
            </a:r>
            <a:endParaRPr sz="1200">
              <a:solidFill>
                <a:schemeClr val="lt1"/>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Home Owner</a:t>
            </a:r>
            <a:endParaRPr sz="1200">
              <a:solidFill>
                <a:schemeClr val="lt1"/>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Cars</a:t>
            </a:r>
            <a:endParaRPr sz="1200">
              <a:solidFill>
                <a:schemeClr val="lt1"/>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Commute Distance</a:t>
            </a:r>
            <a:endParaRPr sz="1200">
              <a:solidFill>
                <a:schemeClr val="lt1"/>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Region</a:t>
            </a:r>
            <a:endParaRPr sz="1200">
              <a:solidFill>
                <a:schemeClr val="lt1"/>
              </a:solidFill>
              <a:highlight>
                <a:srgbClr val="434343"/>
              </a:highlight>
            </a:endParaRPr>
          </a:p>
          <a:p>
            <a:pPr indent="-304800" lvl="0" marL="457200" rtl="0" algn="l">
              <a:spcBef>
                <a:spcPts val="0"/>
              </a:spcBef>
              <a:spcAft>
                <a:spcPts val="0"/>
              </a:spcAft>
              <a:buClr>
                <a:schemeClr val="lt1"/>
              </a:buClr>
              <a:buSzPts val="1200"/>
              <a:buChar char="➔"/>
            </a:pPr>
            <a:r>
              <a:rPr lang="en-GB" sz="1200">
                <a:solidFill>
                  <a:schemeClr val="lt1"/>
                </a:solidFill>
                <a:highlight>
                  <a:srgbClr val="434343"/>
                </a:highlight>
              </a:rPr>
              <a:t>Purchased Bike</a:t>
            </a:r>
            <a:endParaRPr sz="1200">
              <a:solidFill>
                <a:schemeClr val="lt1"/>
              </a:solidFill>
              <a:highlight>
                <a:srgbClr val="434343"/>
              </a:highlight>
            </a:endParaRPr>
          </a:p>
        </p:txBody>
      </p:sp>
      <p:pic>
        <p:nvPicPr>
          <p:cNvPr id="151" name="Google Shape;151;p22"/>
          <p:cNvPicPr preferRelativeResize="0"/>
          <p:nvPr/>
        </p:nvPicPr>
        <p:blipFill>
          <a:blip r:embed="rId5">
            <a:alphaModFix/>
          </a:blip>
          <a:stretch>
            <a:fillRect/>
          </a:stretch>
        </p:blipFill>
        <p:spPr>
          <a:xfrm>
            <a:off x="4688475" y="1831900"/>
            <a:ext cx="4345876" cy="2559150"/>
          </a:xfrm>
          <a:prstGeom prst="rect">
            <a:avLst/>
          </a:prstGeom>
          <a:noFill/>
          <a:ln>
            <a:noFill/>
          </a:ln>
        </p:spPr>
      </p:pic>
      <p:sp>
        <p:nvSpPr>
          <p:cNvPr id="152" name="Google Shape;152;p22"/>
          <p:cNvSpPr txBox="1"/>
          <p:nvPr>
            <p:ph type="title"/>
          </p:nvPr>
        </p:nvSpPr>
        <p:spPr>
          <a:xfrm>
            <a:off x="5092613" y="598900"/>
            <a:ext cx="3537600" cy="12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300">
                <a:solidFill>
                  <a:schemeClr val="lt1"/>
                </a:solidFill>
                <a:highlight>
                  <a:srgbClr val="434343"/>
                </a:highlight>
              </a:rPr>
              <a:t>Cleaned list of bicycle purchaser</a:t>
            </a:r>
            <a:endParaRPr sz="2300">
              <a:solidFill>
                <a:schemeClr val="lt1"/>
              </a:solidFill>
              <a:highlight>
                <a:srgbClr val="434343"/>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56" name="Shape 156"/>
        <p:cNvGrpSpPr/>
        <p:nvPr/>
      </p:nvGrpSpPr>
      <p:grpSpPr>
        <a:xfrm>
          <a:off x="0" y="0"/>
          <a:ext cx="0" cy="0"/>
          <a:chOff x="0" y="0"/>
          <a:chExt cx="0" cy="0"/>
        </a:xfrm>
      </p:grpSpPr>
      <p:sp>
        <p:nvSpPr>
          <p:cNvPr id="157" name="Google Shape;157;p23"/>
          <p:cNvSpPr txBox="1"/>
          <p:nvPr>
            <p:ph type="title"/>
          </p:nvPr>
        </p:nvSpPr>
        <p:spPr>
          <a:xfrm>
            <a:off x="729450" y="1318650"/>
            <a:ext cx="7688400" cy="36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highlight>
                  <a:srgbClr val="000000"/>
                </a:highlight>
              </a:rPr>
              <a:t>Cleaning the dataset.</a:t>
            </a:r>
            <a:endParaRPr>
              <a:solidFill>
                <a:schemeClr val="lt1"/>
              </a:solidFill>
              <a:highlight>
                <a:srgbClr val="000000"/>
              </a:highlight>
            </a:endParaRPr>
          </a:p>
          <a:p>
            <a:pPr indent="0" lvl="0" marL="0" rtl="0" algn="ctr">
              <a:spcBef>
                <a:spcPts val="0"/>
              </a:spcBef>
              <a:spcAft>
                <a:spcPts val="0"/>
              </a:spcAft>
              <a:buNone/>
            </a:pPr>
            <a:r>
              <a:rPr b="0" lang="en-GB">
                <a:highlight>
                  <a:schemeClr val="dk2"/>
                </a:highlight>
              </a:rPr>
              <a:t>.</a:t>
            </a:r>
            <a:endParaRPr b="0">
              <a:highlight>
                <a:schemeClr val="dk2"/>
              </a:highlight>
            </a:endParaRPr>
          </a:p>
          <a:p>
            <a:pPr indent="0" lvl="0" marL="0" rtl="0" algn="ctr">
              <a:spcBef>
                <a:spcPts val="0"/>
              </a:spcBef>
              <a:spcAft>
                <a:spcPts val="0"/>
              </a:spcAft>
              <a:buNone/>
            </a:pPr>
            <a:r>
              <a:rPr b="0" lang="en-GB">
                <a:highlight>
                  <a:schemeClr val="dk2"/>
                </a:highlight>
              </a:rPr>
              <a:t>.</a:t>
            </a:r>
            <a:endParaRPr b="0">
              <a:highlight>
                <a:schemeClr val="dk2"/>
              </a:highlight>
            </a:endParaRPr>
          </a:p>
          <a:p>
            <a:pPr indent="0" lvl="0" marL="0" rtl="0" algn="ctr">
              <a:spcBef>
                <a:spcPts val="0"/>
              </a:spcBef>
              <a:spcAft>
                <a:spcPts val="0"/>
              </a:spcAft>
              <a:buNone/>
            </a:pPr>
            <a:r>
              <a:rPr b="0" lang="en-GB">
                <a:highlight>
                  <a:schemeClr val="dk2"/>
                </a:highlight>
              </a:rPr>
              <a:t>.</a:t>
            </a:r>
            <a:endParaRPr b="0">
              <a:highlight>
                <a:schemeClr val="dk2"/>
              </a:highlight>
            </a:endParaRPr>
          </a:p>
          <a:p>
            <a:pPr indent="0" lvl="0" marL="0" rtl="0" algn="ctr">
              <a:spcBef>
                <a:spcPts val="0"/>
              </a:spcBef>
              <a:spcAft>
                <a:spcPts val="0"/>
              </a:spcAft>
              <a:buNone/>
            </a:pPr>
            <a:r>
              <a:rPr b="0" lang="en-GB">
                <a:highlight>
                  <a:schemeClr val="dk2"/>
                </a:highlight>
              </a:rPr>
              <a:t>.</a:t>
            </a:r>
            <a:endParaRPr b="0">
              <a:highlight>
                <a:schemeClr val="dk2"/>
              </a:highlight>
            </a:endParaRPr>
          </a:p>
          <a:p>
            <a:pPr indent="0" lvl="0" marL="0" rtl="0" algn="ctr">
              <a:spcBef>
                <a:spcPts val="0"/>
              </a:spcBef>
              <a:spcAft>
                <a:spcPts val="0"/>
              </a:spcAft>
              <a:buNone/>
            </a:pPr>
            <a:r>
              <a:rPr b="0" lang="en-GB">
                <a:highlight>
                  <a:schemeClr val="dk2"/>
                </a:highlight>
              </a:rPr>
              <a:t>.</a:t>
            </a:r>
            <a:endParaRPr b="0">
              <a:highlight>
                <a:schemeClr val="dk2"/>
              </a:highlight>
            </a:endParaRPr>
          </a:p>
          <a:p>
            <a:pPr indent="0" lvl="0" marL="0" rtl="0" algn="ctr">
              <a:spcBef>
                <a:spcPts val="0"/>
              </a:spcBef>
              <a:spcAft>
                <a:spcPts val="0"/>
              </a:spcAft>
              <a:buNone/>
            </a:pPr>
            <a:r>
              <a:rPr b="0" lang="en-GB">
                <a:highlight>
                  <a:schemeClr val="dk2"/>
                </a:highlight>
              </a:rPr>
              <a:t>.</a:t>
            </a:r>
            <a:endParaRPr b="0">
              <a:highlight>
                <a:schemeClr val="dk2"/>
              </a:highlight>
            </a:endParaRPr>
          </a:p>
          <a:p>
            <a:pPr indent="0" lvl="0" marL="0" rtl="0" algn="ctr">
              <a:spcBef>
                <a:spcPts val="0"/>
              </a:spcBef>
              <a:spcAft>
                <a:spcPts val="0"/>
              </a:spcAft>
              <a:buNone/>
            </a:pPr>
            <a:r>
              <a:rPr b="0" lang="en-GB">
                <a:highlight>
                  <a:schemeClr val="dk2"/>
                </a:highlight>
              </a:rPr>
              <a:t>.</a:t>
            </a:r>
            <a:endParaRPr b="0">
              <a:highlight>
                <a:schemeClr val="dk2"/>
              </a:highlight>
            </a:endParaRPr>
          </a:p>
          <a:p>
            <a:pPr indent="0" lvl="0" marL="0" rtl="0" algn="ctr">
              <a:spcBef>
                <a:spcPts val="0"/>
              </a:spcBef>
              <a:spcAft>
                <a:spcPts val="0"/>
              </a:spcAft>
              <a:buNone/>
            </a:pPr>
            <a:r>
              <a:rPr b="0" lang="en-GB">
                <a:highlight>
                  <a:schemeClr val="dk2"/>
                </a:highlight>
              </a:rPr>
              <a:t>.</a:t>
            </a:r>
            <a:endParaRPr b="0">
              <a:highlight>
                <a:schemeClr val="dk2"/>
              </a:highlight>
            </a:endParaRPr>
          </a:p>
        </p:txBody>
      </p:sp>
      <p:sp>
        <p:nvSpPr>
          <p:cNvPr id="158" name="Google Shape;158;p23"/>
          <p:cNvSpPr txBox="1"/>
          <p:nvPr>
            <p:ph idx="1" type="body"/>
          </p:nvPr>
        </p:nvSpPr>
        <p:spPr>
          <a:xfrm>
            <a:off x="729325" y="2078875"/>
            <a:ext cx="3774300" cy="295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chemeClr val="lt1"/>
                </a:solidFill>
                <a:highlight>
                  <a:srgbClr val="434343"/>
                </a:highlight>
              </a:rPr>
              <a:t>All of the following data cleaning was done on RStudio:</a:t>
            </a:r>
            <a:endParaRPr sz="900">
              <a:solidFill>
                <a:schemeClr val="lt1"/>
              </a:solidFill>
              <a:highlight>
                <a:srgbClr val="434343"/>
              </a:highlight>
            </a:endParaRPr>
          </a:p>
          <a:p>
            <a:pPr indent="-285750" lvl="0" marL="457200" rtl="0" algn="l">
              <a:spcBef>
                <a:spcPts val="1600"/>
              </a:spcBef>
              <a:spcAft>
                <a:spcPts val="0"/>
              </a:spcAft>
              <a:buClr>
                <a:schemeClr val="lt1"/>
              </a:buClr>
              <a:buSzPts val="900"/>
              <a:buChar char="➢"/>
            </a:pPr>
            <a:r>
              <a:rPr lang="en-GB" sz="900">
                <a:solidFill>
                  <a:schemeClr val="lt1"/>
                </a:solidFill>
                <a:highlight>
                  <a:srgbClr val="434343"/>
                </a:highlight>
              </a:rPr>
              <a:t>First thing I did was to make sure the chart is correctly formatted. Fortunately, the naming convention is consistent, the values are correctly formatted and only a few rows are missing value.</a:t>
            </a:r>
            <a:endParaRPr sz="900">
              <a:solidFill>
                <a:schemeClr val="lt1"/>
              </a:solidFill>
              <a:highlight>
                <a:srgbClr val="434343"/>
              </a:highlight>
            </a:endParaRPr>
          </a:p>
          <a:p>
            <a:pPr indent="-285750" lvl="0" marL="457200" rtl="0" algn="l">
              <a:spcBef>
                <a:spcPts val="0"/>
              </a:spcBef>
              <a:spcAft>
                <a:spcPts val="0"/>
              </a:spcAft>
              <a:buClr>
                <a:schemeClr val="lt1"/>
              </a:buClr>
              <a:buSzPts val="900"/>
              <a:buChar char="➢"/>
            </a:pPr>
            <a:r>
              <a:rPr lang="en-GB" sz="900">
                <a:solidFill>
                  <a:schemeClr val="lt1"/>
                </a:solidFill>
                <a:highlight>
                  <a:srgbClr val="434343"/>
                </a:highlight>
              </a:rPr>
              <a:t>Then I used a simple R function to remove NA values so we are not getting NA as a bar in our bar graph. This reduced the total rows from 1000 to 952 rows which is not too many lost.</a:t>
            </a:r>
            <a:endParaRPr sz="900">
              <a:solidFill>
                <a:schemeClr val="lt1"/>
              </a:solidFill>
              <a:highlight>
                <a:srgbClr val="434343"/>
              </a:highlight>
            </a:endParaRPr>
          </a:p>
          <a:p>
            <a:pPr indent="-285750" lvl="0" marL="457200" rtl="0" algn="l">
              <a:spcBef>
                <a:spcPts val="0"/>
              </a:spcBef>
              <a:spcAft>
                <a:spcPts val="0"/>
              </a:spcAft>
              <a:buClr>
                <a:schemeClr val="lt1"/>
              </a:buClr>
              <a:buSzPts val="900"/>
              <a:buChar char="➢"/>
            </a:pPr>
            <a:r>
              <a:rPr lang="en-GB" sz="900">
                <a:solidFill>
                  <a:schemeClr val="lt1"/>
                </a:solidFill>
                <a:highlight>
                  <a:srgbClr val="434343"/>
                </a:highlight>
              </a:rPr>
              <a:t>Then I ordered the 3 following columns so the charts will come out in order: Purchased Bike(Yes first, then no), Commute Distance, and Education.</a:t>
            </a:r>
            <a:endParaRPr sz="900">
              <a:solidFill>
                <a:schemeClr val="lt1"/>
              </a:solidFill>
              <a:highlight>
                <a:srgbClr val="434343"/>
              </a:highlight>
            </a:endParaRPr>
          </a:p>
          <a:p>
            <a:pPr indent="-285750" lvl="0" marL="457200" rtl="0" algn="l">
              <a:spcBef>
                <a:spcPts val="0"/>
              </a:spcBef>
              <a:spcAft>
                <a:spcPts val="0"/>
              </a:spcAft>
              <a:buClr>
                <a:schemeClr val="lt1"/>
              </a:buClr>
              <a:buSzPts val="900"/>
              <a:buChar char="➢"/>
            </a:pPr>
            <a:r>
              <a:rPr lang="en-GB" sz="900">
                <a:solidFill>
                  <a:schemeClr val="lt1"/>
                </a:solidFill>
                <a:highlight>
                  <a:srgbClr val="434343"/>
                </a:highlight>
              </a:rPr>
              <a:t>Finally I renamed North America to Americas to align with the rest of the naming region. Since there is no South America data, we do not have to rename those.</a:t>
            </a:r>
            <a:endParaRPr sz="900">
              <a:solidFill>
                <a:schemeClr val="lt1"/>
              </a:solidFill>
              <a:highlight>
                <a:srgbClr val="434343"/>
              </a:highlight>
            </a:endParaRPr>
          </a:p>
        </p:txBody>
      </p:sp>
      <p:sp>
        <p:nvSpPr>
          <p:cNvPr id="159" name="Google Shape;159;p23"/>
          <p:cNvSpPr txBox="1"/>
          <p:nvPr>
            <p:ph type="title"/>
          </p:nvPr>
        </p:nvSpPr>
        <p:spPr>
          <a:xfrm>
            <a:off x="203975" y="0"/>
            <a:ext cx="14613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160" name="Google Shape;160;p23"/>
          <p:cNvPicPr preferRelativeResize="0"/>
          <p:nvPr/>
        </p:nvPicPr>
        <p:blipFill>
          <a:blip r:embed="rId3">
            <a:alphaModFix/>
          </a:blip>
          <a:stretch>
            <a:fillRect/>
          </a:stretch>
        </p:blipFill>
        <p:spPr>
          <a:xfrm>
            <a:off x="0" y="0"/>
            <a:ext cx="350700" cy="350700"/>
          </a:xfrm>
          <a:prstGeom prst="rect">
            <a:avLst/>
          </a:prstGeom>
          <a:noFill/>
          <a:ln>
            <a:noFill/>
          </a:ln>
        </p:spPr>
      </p:pic>
      <p:sp>
        <p:nvSpPr>
          <p:cNvPr id="161" name="Google Shape;161;p23"/>
          <p:cNvSpPr txBox="1"/>
          <p:nvPr>
            <p:ph idx="2" type="body"/>
          </p:nvPr>
        </p:nvSpPr>
        <p:spPr>
          <a:xfrm>
            <a:off x="4643600" y="2078875"/>
            <a:ext cx="3774300" cy="295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chemeClr val="lt1"/>
                </a:solidFill>
              </a:rPr>
              <a:t>Cleaned Data: 1001 Rows -&gt; 952 rows</a:t>
            </a:r>
            <a:endParaRPr sz="900">
              <a:solidFill>
                <a:schemeClr val="lt1"/>
              </a:solidFill>
            </a:endParaRPr>
          </a:p>
          <a:p>
            <a:pPr indent="0" lvl="0" marL="0" rtl="0" algn="l">
              <a:spcBef>
                <a:spcPts val="1600"/>
              </a:spcBef>
              <a:spcAft>
                <a:spcPts val="0"/>
              </a:spcAft>
              <a:buNone/>
            </a:pPr>
            <a:r>
              <a:rPr lang="en-GB" sz="900">
                <a:solidFill>
                  <a:schemeClr val="lt1"/>
                </a:solidFill>
              </a:rPr>
              <a:t>Added column: Income Level</a:t>
            </a:r>
            <a:endParaRPr sz="900">
              <a:solidFill>
                <a:schemeClr val="lt1"/>
              </a:solidFill>
            </a:endParaRPr>
          </a:p>
          <a:p>
            <a:pPr indent="0" lvl="0" marL="0" rtl="0" algn="l">
              <a:spcBef>
                <a:spcPts val="1600"/>
              </a:spcBef>
              <a:spcAft>
                <a:spcPts val="0"/>
              </a:spcAft>
              <a:buNone/>
            </a:pPr>
            <a:r>
              <a:rPr lang="en-GB" sz="900">
                <a:solidFill>
                  <a:schemeClr val="lt1"/>
                </a:solidFill>
              </a:rPr>
              <a:t>Income Level - Income Level was added so we can easily create a bar-graph based on 3 income levels: Lower(49,999-), Middle(50,000- 99,999) and Upper(100,000+)</a:t>
            </a:r>
            <a:endParaRPr sz="900">
              <a:solidFill>
                <a:schemeClr val="lt1"/>
              </a:solidFill>
            </a:endParaRPr>
          </a:p>
          <a:p>
            <a:pPr indent="0" lvl="0" marL="0" rtl="0" algn="l">
              <a:spcBef>
                <a:spcPts val="1600"/>
              </a:spcBef>
              <a:spcAft>
                <a:spcPts val="0"/>
              </a:spcAft>
              <a:buNone/>
            </a:pPr>
            <a:r>
              <a:t/>
            </a:r>
            <a:endParaRPr sz="900">
              <a:solidFill>
                <a:schemeClr val="lt1"/>
              </a:solidFill>
            </a:endParaRPr>
          </a:p>
          <a:p>
            <a:pPr indent="0" lvl="0" marL="0" rtl="0" algn="l">
              <a:spcBef>
                <a:spcPts val="1600"/>
              </a:spcBef>
              <a:spcAft>
                <a:spcPts val="0"/>
              </a:spcAft>
              <a:buNone/>
            </a:pPr>
            <a:r>
              <a:t/>
            </a:r>
            <a:endParaRPr sz="900">
              <a:solidFill>
                <a:schemeClr val="lt1"/>
              </a:solidFill>
            </a:endParaRPr>
          </a:p>
          <a:p>
            <a:pPr indent="0" lvl="0" marL="0" rtl="0" algn="l">
              <a:spcBef>
                <a:spcPts val="1600"/>
              </a:spcBef>
              <a:spcAft>
                <a:spcPts val="1600"/>
              </a:spcAft>
              <a:buNone/>
            </a:pPr>
            <a:r>
              <a:rPr lang="en-GB" sz="900">
                <a:solidFill>
                  <a:schemeClr val="lt1"/>
                </a:solidFill>
              </a:rPr>
              <a:t>Cleaned CSV: </a:t>
            </a:r>
            <a:r>
              <a:rPr b="1" lang="en-GB" sz="900" u="sng">
                <a:solidFill>
                  <a:schemeClr val="lt1"/>
                </a:solidFill>
                <a:highlight>
                  <a:srgbClr val="000000"/>
                </a:highlight>
                <a:hlinkClick r:id="rId4">
                  <a:extLst>
                    <a:ext uri="{A12FA001-AC4F-418D-AE19-62706E023703}">
                      <ahyp:hlinkClr val="tx"/>
                    </a:ext>
                  </a:extLst>
                </a:hlinkClick>
              </a:rPr>
              <a:t>Cleaned_Bicycle.csv</a:t>
            </a:r>
            <a:endParaRPr b="1" sz="900">
              <a:solidFill>
                <a:schemeClr val="lt1"/>
              </a:solidFill>
              <a:highlight>
                <a:srgbClr val="000000"/>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5" name="Shape 165"/>
        <p:cNvGrpSpPr/>
        <p:nvPr/>
      </p:nvGrpSpPr>
      <p:grpSpPr>
        <a:xfrm>
          <a:off x="0" y="0"/>
          <a:ext cx="0" cy="0"/>
          <a:chOff x="0" y="0"/>
          <a:chExt cx="0" cy="0"/>
        </a:xfrm>
      </p:grpSpPr>
      <p:sp>
        <p:nvSpPr>
          <p:cNvPr id="166" name="Google Shape;166;p24"/>
          <p:cNvSpPr txBox="1"/>
          <p:nvPr>
            <p:ph type="title"/>
          </p:nvPr>
        </p:nvSpPr>
        <p:spPr>
          <a:xfrm>
            <a:off x="724950" y="71180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lt1"/>
                </a:solidFill>
                <a:highlight>
                  <a:srgbClr val="434343"/>
                </a:highlight>
              </a:rPr>
              <a:t>Conclusion.</a:t>
            </a:r>
            <a:endParaRPr sz="2500">
              <a:solidFill>
                <a:schemeClr val="lt1"/>
              </a:solidFill>
              <a:highlight>
                <a:srgbClr val="434343"/>
              </a:highlight>
            </a:endParaRPr>
          </a:p>
        </p:txBody>
      </p:sp>
      <p:sp>
        <p:nvSpPr>
          <p:cNvPr id="167" name="Google Shape;167;p24"/>
          <p:cNvSpPr txBox="1"/>
          <p:nvPr>
            <p:ph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168" name="Google Shape;168;p24"/>
          <p:cNvPicPr preferRelativeResize="0"/>
          <p:nvPr/>
        </p:nvPicPr>
        <p:blipFill>
          <a:blip r:embed="rId3">
            <a:alphaModFix/>
          </a:blip>
          <a:stretch>
            <a:fillRect/>
          </a:stretch>
        </p:blipFill>
        <p:spPr>
          <a:xfrm>
            <a:off x="0" y="0"/>
            <a:ext cx="350700" cy="350700"/>
          </a:xfrm>
          <a:prstGeom prst="rect">
            <a:avLst/>
          </a:prstGeom>
          <a:noFill/>
          <a:ln>
            <a:noFill/>
          </a:ln>
        </p:spPr>
      </p:pic>
      <p:sp>
        <p:nvSpPr>
          <p:cNvPr id="169" name="Google Shape;169;p24"/>
          <p:cNvSpPr txBox="1"/>
          <p:nvPr>
            <p:ph idx="1" type="subTitle"/>
          </p:nvPr>
        </p:nvSpPr>
        <p:spPr>
          <a:xfrm>
            <a:off x="724950" y="1831900"/>
            <a:ext cx="3300900" cy="3259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Between the three regions, registered Pacific users are most likely to purchase a bike but has the lowest amount of users.</a:t>
            </a:r>
            <a:endParaRPr sz="1500">
              <a:solidFill>
                <a:schemeClr val="lt1"/>
              </a:solidFill>
              <a:highlight>
                <a:srgbClr val="434343"/>
              </a:highlight>
            </a:endParaRPr>
          </a:p>
          <a:p>
            <a:pPr indent="0" lvl="0" marL="457200" rtl="0" algn="l">
              <a:spcBef>
                <a:spcPts val="0"/>
              </a:spcBef>
              <a:spcAft>
                <a:spcPts val="0"/>
              </a:spcAft>
              <a:buNone/>
            </a:pPr>
            <a:r>
              <a:t/>
            </a:r>
            <a:endParaRPr sz="1500">
              <a:solidFill>
                <a:schemeClr val="lt1"/>
              </a:solidFill>
              <a:highlight>
                <a:srgbClr val="434343"/>
              </a:highlight>
            </a:endParaRPr>
          </a:p>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Americas has the most user but is the least likely to purchase a bike after registering an account.</a:t>
            </a:r>
            <a:endParaRPr sz="1500">
              <a:solidFill>
                <a:schemeClr val="lt1"/>
              </a:solidFill>
              <a:highlight>
                <a:srgbClr val="434343"/>
              </a:highlight>
            </a:endParaRPr>
          </a:p>
          <a:p>
            <a:pPr indent="0" lvl="0" marL="457200" rtl="0" algn="l">
              <a:spcBef>
                <a:spcPts val="0"/>
              </a:spcBef>
              <a:spcAft>
                <a:spcPts val="0"/>
              </a:spcAft>
              <a:buNone/>
            </a:pPr>
            <a:r>
              <a:t/>
            </a:r>
            <a:endParaRPr sz="1500">
              <a:solidFill>
                <a:schemeClr val="lt1"/>
              </a:solidFill>
              <a:highlight>
                <a:srgbClr val="434343"/>
              </a:highlight>
            </a:endParaRPr>
          </a:p>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Europe is splitted half and half</a:t>
            </a:r>
            <a:r>
              <a:rPr lang="en-GB" sz="1500">
                <a:solidFill>
                  <a:schemeClr val="lt1"/>
                </a:solidFill>
                <a:highlight>
                  <a:srgbClr val="434343"/>
                </a:highlight>
              </a:rPr>
              <a:t> </a:t>
            </a:r>
            <a:endParaRPr sz="1500">
              <a:solidFill>
                <a:schemeClr val="lt1"/>
              </a:solidFill>
              <a:highlight>
                <a:srgbClr val="434343"/>
              </a:highlight>
            </a:endParaRPr>
          </a:p>
        </p:txBody>
      </p:sp>
      <p:sp>
        <p:nvSpPr>
          <p:cNvPr id="170" name="Google Shape;170;p24"/>
          <p:cNvSpPr txBox="1"/>
          <p:nvPr>
            <p:ph type="title"/>
          </p:nvPr>
        </p:nvSpPr>
        <p:spPr>
          <a:xfrm>
            <a:off x="5137025" y="474800"/>
            <a:ext cx="3537600" cy="12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1"/>
              </a:buClr>
              <a:buSzPts val="1100"/>
              <a:buFont typeface="Arial"/>
              <a:buNone/>
            </a:pPr>
            <a:r>
              <a:rPr lang="en-GB" sz="2300">
                <a:solidFill>
                  <a:schemeClr val="lt1"/>
                </a:solidFill>
                <a:highlight>
                  <a:srgbClr val="434343"/>
                </a:highlight>
              </a:rPr>
              <a:t>Bicycle purchaser based on Region</a:t>
            </a:r>
            <a:endParaRPr sz="2300">
              <a:solidFill>
                <a:schemeClr val="lt1"/>
              </a:solidFill>
              <a:highlight>
                <a:srgbClr val="434343"/>
              </a:highlight>
            </a:endParaRPr>
          </a:p>
          <a:p>
            <a:pPr indent="0" lvl="0" marL="0" rtl="0" algn="ctr">
              <a:spcBef>
                <a:spcPts val="0"/>
              </a:spcBef>
              <a:spcAft>
                <a:spcPts val="0"/>
              </a:spcAft>
              <a:buNone/>
            </a:pPr>
            <a:r>
              <a:t/>
            </a:r>
            <a:endParaRPr sz="2200">
              <a:solidFill>
                <a:schemeClr val="lt1"/>
              </a:solidFill>
              <a:highlight>
                <a:srgbClr val="434343"/>
              </a:highlight>
            </a:endParaRPr>
          </a:p>
        </p:txBody>
      </p:sp>
      <p:pic>
        <p:nvPicPr>
          <p:cNvPr id="171" name="Google Shape;171;p24"/>
          <p:cNvPicPr preferRelativeResize="0"/>
          <p:nvPr/>
        </p:nvPicPr>
        <p:blipFill>
          <a:blip r:embed="rId4">
            <a:alphaModFix/>
          </a:blip>
          <a:stretch>
            <a:fillRect/>
          </a:stretch>
        </p:blipFill>
        <p:spPr>
          <a:xfrm>
            <a:off x="4248675" y="1831900"/>
            <a:ext cx="4851098" cy="28566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75" name="Shape 175"/>
        <p:cNvGrpSpPr/>
        <p:nvPr/>
      </p:nvGrpSpPr>
      <p:grpSpPr>
        <a:xfrm>
          <a:off x="0" y="0"/>
          <a:ext cx="0" cy="0"/>
          <a:chOff x="0" y="0"/>
          <a:chExt cx="0" cy="0"/>
        </a:xfrm>
      </p:grpSpPr>
      <p:sp>
        <p:nvSpPr>
          <p:cNvPr id="176" name="Google Shape;176;p25"/>
          <p:cNvSpPr txBox="1"/>
          <p:nvPr>
            <p:ph type="title"/>
          </p:nvPr>
        </p:nvSpPr>
        <p:spPr>
          <a:xfrm>
            <a:off x="724950" y="71180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lt1"/>
                </a:solidFill>
                <a:highlight>
                  <a:srgbClr val="434343"/>
                </a:highlight>
              </a:rPr>
              <a:t>Conclusion</a:t>
            </a:r>
            <a:r>
              <a:rPr lang="en-GB" sz="2500">
                <a:solidFill>
                  <a:schemeClr val="lt1"/>
                </a:solidFill>
                <a:highlight>
                  <a:srgbClr val="434343"/>
                </a:highlight>
              </a:rPr>
              <a:t>.</a:t>
            </a:r>
            <a:endParaRPr sz="2500">
              <a:solidFill>
                <a:schemeClr val="lt1"/>
              </a:solidFill>
              <a:highlight>
                <a:srgbClr val="434343"/>
              </a:highlight>
            </a:endParaRPr>
          </a:p>
        </p:txBody>
      </p:sp>
      <p:sp>
        <p:nvSpPr>
          <p:cNvPr id="177" name="Google Shape;177;p25"/>
          <p:cNvSpPr txBox="1"/>
          <p:nvPr>
            <p:ph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178" name="Google Shape;178;p25"/>
          <p:cNvPicPr preferRelativeResize="0"/>
          <p:nvPr/>
        </p:nvPicPr>
        <p:blipFill>
          <a:blip r:embed="rId3">
            <a:alphaModFix/>
          </a:blip>
          <a:stretch>
            <a:fillRect/>
          </a:stretch>
        </p:blipFill>
        <p:spPr>
          <a:xfrm>
            <a:off x="0" y="0"/>
            <a:ext cx="350700" cy="350700"/>
          </a:xfrm>
          <a:prstGeom prst="rect">
            <a:avLst/>
          </a:prstGeom>
          <a:noFill/>
          <a:ln>
            <a:noFill/>
          </a:ln>
        </p:spPr>
      </p:pic>
      <p:sp>
        <p:nvSpPr>
          <p:cNvPr id="179" name="Google Shape;179;p25"/>
          <p:cNvSpPr txBox="1"/>
          <p:nvPr>
            <p:ph idx="1" type="subTitle"/>
          </p:nvPr>
        </p:nvSpPr>
        <p:spPr>
          <a:xfrm>
            <a:off x="724950" y="1831900"/>
            <a:ext cx="3300900" cy="3259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People with 0-1 cars are more likely to purchase bikes.</a:t>
            </a:r>
            <a:endParaRPr sz="1500">
              <a:solidFill>
                <a:schemeClr val="lt1"/>
              </a:solidFill>
              <a:highlight>
                <a:srgbClr val="434343"/>
              </a:highlight>
            </a:endParaRPr>
          </a:p>
          <a:p>
            <a:pPr indent="0" lvl="0" marL="457200" rtl="0" algn="l">
              <a:spcBef>
                <a:spcPts val="0"/>
              </a:spcBef>
              <a:spcAft>
                <a:spcPts val="0"/>
              </a:spcAft>
              <a:buNone/>
            </a:pPr>
            <a:r>
              <a:t/>
            </a:r>
            <a:endParaRPr sz="1500">
              <a:solidFill>
                <a:schemeClr val="lt1"/>
              </a:solidFill>
              <a:highlight>
                <a:srgbClr val="434343"/>
              </a:highlight>
            </a:endParaRPr>
          </a:p>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For people with the highest commute distance of 10+ miles, they are less likely to own bikes across the board but show signs of owning bikes the more cars they own.</a:t>
            </a:r>
            <a:endParaRPr sz="1500">
              <a:solidFill>
                <a:schemeClr val="lt1"/>
              </a:solidFill>
              <a:highlight>
                <a:srgbClr val="434343"/>
              </a:highlight>
            </a:endParaRPr>
          </a:p>
        </p:txBody>
      </p:sp>
      <p:sp>
        <p:nvSpPr>
          <p:cNvPr id="180" name="Google Shape;180;p25"/>
          <p:cNvSpPr txBox="1"/>
          <p:nvPr>
            <p:ph type="title"/>
          </p:nvPr>
        </p:nvSpPr>
        <p:spPr>
          <a:xfrm>
            <a:off x="5128950" y="474800"/>
            <a:ext cx="3537600" cy="12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200">
                <a:solidFill>
                  <a:schemeClr val="lt1"/>
                </a:solidFill>
                <a:highlight>
                  <a:srgbClr val="434343"/>
                </a:highlight>
              </a:rPr>
              <a:t>Bicycle purchaser based on distance commuted &amp; cars owned</a:t>
            </a:r>
            <a:endParaRPr sz="2200">
              <a:solidFill>
                <a:schemeClr val="lt1"/>
              </a:solidFill>
              <a:highlight>
                <a:srgbClr val="434343"/>
              </a:highlight>
            </a:endParaRPr>
          </a:p>
        </p:txBody>
      </p:sp>
      <p:pic>
        <p:nvPicPr>
          <p:cNvPr id="181" name="Google Shape;181;p25"/>
          <p:cNvPicPr preferRelativeResize="0"/>
          <p:nvPr/>
        </p:nvPicPr>
        <p:blipFill>
          <a:blip r:embed="rId4">
            <a:alphaModFix/>
          </a:blip>
          <a:stretch>
            <a:fillRect/>
          </a:stretch>
        </p:blipFill>
        <p:spPr>
          <a:xfrm>
            <a:off x="4248675" y="1831900"/>
            <a:ext cx="4851098" cy="2856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85" name="Shape 185"/>
        <p:cNvGrpSpPr/>
        <p:nvPr/>
      </p:nvGrpSpPr>
      <p:grpSpPr>
        <a:xfrm>
          <a:off x="0" y="0"/>
          <a:ext cx="0" cy="0"/>
          <a:chOff x="0" y="0"/>
          <a:chExt cx="0" cy="0"/>
        </a:xfrm>
      </p:grpSpPr>
      <p:sp>
        <p:nvSpPr>
          <p:cNvPr id="186" name="Google Shape;186;p26"/>
          <p:cNvSpPr txBox="1"/>
          <p:nvPr>
            <p:ph type="title"/>
          </p:nvPr>
        </p:nvSpPr>
        <p:spPr>
          <a:xfrm>
            <a:off x="724950" y="711800"/>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chemeClr val="lt1"/>
                </a:solidFill>
                <a:highlight>
                  <a:srgbClr val="434343"/>
                </a:highlight>
              </a:rPr>
              <a:t>Conclusion</a:t>
            </a:r>
            <a:r>
              <a:rPr lang="en-GB" sz="2500">
                <a:solidFill>
                  <a:schemeClr val="lt1"/>
                </a:solidFill>
                <a:highlight>
                  <a:srgbClr val="434343"/>
                </a:highlight>
              </a:rPr>
              <a:t>.</a:t>
            </a:r>
            <a:endParaRPr sz="2500">
              <a:solidFill>
                <a:schemeClr val="lt1"/>
              </a:solidFill>
              <a:highlight>
                <a:srgbClr val="434343"/>
              </a:highlight>
            </a:endParaRPr>
          </a:p>
        </p:txBody>
      </p:sp>
      <p:sp>
        <p:nvSpPr>
          <p:cNvPr id="187" name="Google Shape;187;p26"/>
          <p:cNvSpPr txBox="1"/>
          <p:nvPr>
            <p:ph type="title"/>
          </p:nvPr>
        </p:nvSpPr>
        <p:spPr>
          <a:xfrm>
            <a:off x="203975" y="0"/>
            <a:ext cx="1535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highlight>
                  <a:schemeClr val="dk2"/>
                </a:highlight>
              </a:rPr>
              <a:t>Madeup Bicycles.</a:t>
            </a:r>
            <a:endParaRPr sz="1200">
              <a:solidFill>
                <a:schemeClr val="lt1"/>
              </a:solidFill>
              <a:highlight>
                <a:schemeClr val="dk2"/>
              </a:highlight>
            </a:endParaRPr>
          </a:p>
        </p:txBody>
      </p:sp>
      <p:pic>
        <p:nvPicPr>
          <p:cNvPr id="188" name="Google Shape;188;p26"/>
          <p:cNvPicPr preferRelativeResize="0"/>
          <p:nvPr/>
        </p:nvPicPr>
        <p:blipFill>
          <a:blip r:embed="rId3">
            <a:alphaModFix/>
          </a:blip>
          <a:stretch>
            <a:fillRect/>
          </a:stretch>
        </p:blipFill>
        <p:spPr>
          <a:xfrm>
            <a:off x="0" y="0"/>
            <a:ext cx="350700" cy="350700"/>
          </a:xfrm>
          <a:prstGeom prst="rect">
            <a:avLst/>
          </a:prstGeom>
          <a:noFill/>
          <a:ln>
            <a:noFill/>
          </a:ln>
        </p:spPr>
      </p:pic>
      <p:sp>
        <p:nvSpPr>
          <p:cNvPr id="189" name="Google Shape;189;p26"/>
          <p:cNvSpPr txBox="1"/>
          <p:nvPr>
            <p:ph idx="1" type="subTitle"/>
          </p:nvPr>
        </p:nvSpPr>
        <p:spPr>
          <a:xfrm>
            <a:off x="724950" y="1831900"/>
            <a:ext cx="3300900" cy="3259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lang="en-GB" sz="1500">
                <a:solidFill>
                  <a:schemeClr val="lt1"/>
                </a:solidFill>
                <a:highlight>
                  <a:srgbClr val="434343"/>
                </a:highlight>
              </a:rPr>
              <a:t>We find that professionals and clerical professions are most likely to own bikes across all income level.</a:t>
            </a:r>
            <a:endParaRPr sz="1500">
              <a:solidFill>
                <a:schemeClr val="lt1"/>
              </a:solidFill>
              <a:highlight>
                <a:srgbClr val="434343"/>
              </a:highlight>
            </a:endParaRPr>
          </a:p>
        </p:txBody>
      </p:sp>
      <p:sp>
        <p:nvSpPr>
          <p:cNvPr id="190" name="Google Shape;190;p26"/>
          <p:cNvSpPr txBox="1"/>
          <p:nvPr>
            <p:ph type="title"/>
          </p:nvPr>
        </p:nvSpPr>
        <p:spPr>
          <a:xfrm>
            <a:off x="5137025" y="474800"/>
            <a:ext cx="3537600" cy="12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200">
                <a:solidFill>
                  <a:schemeClr val="lt1"/>
                </a:solidFill>
                <a:highlight>
                  <a:srgbClr val="434343"/>
                </a:highlight>
              </a:rPr>
              <a:t>Bike purchaser based on profession and income level</a:t>
            </a:r>
            <a:endParaRPr sz="2200">
              <a:solidFill>
                <a:schemeClr val="lt1"/>
              </a:solidFill>
              <a:highlight>
                <a:srgbClr val="434343"/>
              </a:highlight>
            </a:endParaRPr>
          </a:p>
        </p:txBody>
      </p:sp>
      <p:pic>
        <p:nvPicPr>
          <p:cNvPr id="191" name="Google Shape;191;p26"/>
          <p:cNvPicPr preferRelativeResize="0"/>
          <p:nvPr/>
        </p:nvPicPr>
        <p:blipFill rotWithShape="1">
          <a:blip r:embed="rId4">
            <a:alphaModFix/>
          </a:blip>
          <a:srcRect b="0" l="19" r="29" t="0"/>
          <a:stretch/>
        </p:blipFill>
        <p:spPr>
          <a:xfrm>
            <a:off x="4248675" y="1831900"/>
            <a:ext cx="4851098" cy="285800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FFFFFF"/>
      </a:lt2>
      <a:accent1>
        <a:srgbClr val="000000"/>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